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Vollkorn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h+kMkTMJvq8B5IaxWxa4ykP8Ba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Vollkorn-bold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Vollkor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4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2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45.png"/><Relationship Id="rId9" Type="http://schemas.openxmlformats.org/officeDocument/2006/relationships/image" Target="../media/image57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63.png"/><Relationship Id="rId8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58.png"/><Relationship Id="rId5" Type="http://schemas.openxmlformats.org/officeDocument/2006/relationships/image" Target="../media/image11.png"/><Relationship Id="rId6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9.jpg"/><Relationship Id="rId5" Type="http://schemas.openxmlformats.org/officeDocument/2006/relationships/image" Target="../media/image11.png"/><Relationship Id="rId6" Type="http://schemas.openxmlformats.org/officeDocument/2006/relationships/image" Target="../media/image61.png"/><Relationship Id="rId7" Type="http://schemas.openxmlformats.org/officeDocument/2006/relationships/image" Target="../media/image88.png"/><Relationship Id="rId8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9" Type="http://schemas.openxmlformats.org/officeDocument/2006/relationships/image" Target="../media/image68.gif"/><Relationship Id="rId5" Type="http://schemas.openxmlformats.org/officeDocument/2006/relationships/image" Target="../media/image61.png"/><Relationship Id="rId6" Type="http://schemas.openxmlformats.org/officeDocument/2006/relationships/image" Target="../media/image88.png"/><Relationship Id="rId7" Type="http://schemas.openxmlformats.org/officeDocument/2006/relationships/image" Target="../media/image74.gif"/><Relationship Id="rId8" Type="http://schemas.openxmlformats.org/officeDocument/2006/relationships/image" Target="../media/image8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9.jpg"/><Relationship Id="rId5" Type="http://schemas.openxmlformats.org/officeDocument/2006/relationships/image" Target="../media/image11.png"/><Relationship Id="rId6" Type="http://schemas.openxmlformats.org/officeDocument/2006/relationships/image" Target="../media/image72.png"/><Relationship Id="rId7" Type="http://schemas.openxmlformats.org/officeDocument/2006/relationships/image" Target="../media/image79.png"/><Relationship Id="rId8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9" Type="http://schemas.openxmlformats.org/officeDocument/2006/relationships/image" Target="../media/image45.png"/><Relationship Id="rId5" Type="http://schemas.openxmlformats.org/officeDocument/2006/relationships/image" Target="../media/image87.png"/><Relationship Id="rId6" Type="http://schemas.openxmlformats.org/officeDocument/2006/relationships/image" Target="../media/image78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85.png"/><Relationship Id="rId6" Type="http://schemas.openxmlformats.org/officeDocument/2006/relationships/image" Target="../media/image83.png"/><Relationship Id="rId7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49.png"/><Relationship Id="rId8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7.gif"/><Relationship Id="rId13" Type="http://schemas.openxmlformats.org/officeDocument/2006/relationships/image" Target="../media/image20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5" Type="http://schemas.openxmlformats.org/officeDocument/2006/relationships/image" Target="../media/image28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30.png"/><Relationship Id="rId9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34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40.png"/><Relationship Id="rId5" Type="http://schemas.openxmlformats.org/officeDocument/2006/relationships/image" Target="../media/image73.png"/><Relationship Id="rId6" Type="http://schemas.openxmlformats.org/officeDocument/2006/relationships/image" Target="../media/image37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81803" y="3818236"/>
            <a:ext cx="139413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LÃNH ĐẠO HAI CUỘC KHÁNG CHIẾN CHỐNG NGOẠI XÂM, HOÀN THÀNH GIẢI PHÓNG DÂN TỘC, THỐNG NHẤT ĐẤT NƯỚC (1945 - 1975)</a:t>
            </a:r>
            <a:endParaRPr b="1"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67615"/>
            <a:ext cx="1296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 b="1" i="1"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4610544" y="4250758"/>
            <a:ext cx="2428806" cy="3809891"/>
          </a:xfrm>
          <a:custGeom>
            <a:rect b="b" l="l" r="r" t="t"/>
            <a:pathLst>
              <a:path extrusionOk="0" h="3809891" w="2428806">
                <a:moveTo>
                  <a:pt x="0" y="0"/>
                </a:moveTo>
                <a:lnTo>
                  <a:pt x="2428806" y="0"/>
                </a:lnTo>
                <a:lnTo>
                  <a:pt x="2428806" y="3809891"/>
                </a:lnTo>
                <a:lnTo>
                  <a:pt x="0" y="3809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0"/>
          <p:cNvSpPr/>
          <p:nvPr/>
        </p:nvSpPr>
        <p:spPr>
          <a:xfrm>
            <a:off x="789523" y="4250758"/>
            <a:ext cx="3156458" cy="3256436"/>
          </a:xfrm>
          <a:custGeom>
            <a:rect b="b" l="l" r="r" t="t"/>
            <a:pathLst>
              <a:path extrusionOk="0" h="3256436" w="3156458">
                <a:moveTo>
                  <a:pt x="0" y="0"/>
                </a:moveTo>
                <a:lnTo>
                  <a:pt x="3156458" y="0"/>
                </a:lnTo>
                <a:lnTo>
                  <a:pt x="3156458" y="3256436"/>
                </a:lnTo>
                <a:lnTo>
                  <a:pt x="0" y="32564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10841835" y="4020526"/>
            <a:ext cx="4446431" cy="3312591"/>
          </a:xfrm>
          <a:custGeom>
            <a:rect b="b" l="l" r="r" t="t"/>
            <a:pathLst>
              <a:path extrusionOk="0" h="3312591" w="4446431">
                <a:moveTo>
                  <a:pt x="0" y="0"/>
                </a:moveTo>
                <a:lnTo>
                  <a:pt x="4446431" y="0"/>
                </a:lnTo>
                <a:lnTo>
                  <a:pt x="4446431" y="3312591"/>
                </a:lnTo>
                <a:lnTo>
                  <a:pt x="0" y="3312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7417058" y="5537016"/>
            <a:ext cx="2902932" cy="1237375"/>
          </a:xfrm>
          <a:custGeom>
            <a:rect b="b" l="l" r="r" t="t"/>
            <a:pathLst>
              <a:path extrusionOk="0" h="1237375" w="2902932">
                <a:moveTo>
                  <a:pt x="0" y="0"/>
                </a:moveTo>
                <a:lnTo>
                  <a:pt x="2902932" y="0"/>
                </a:lnTo>
                <a:lnTo>
                  <a:pt x="2902932" y="1237375"/>
                </a:lnTo>
                <a:lnTo>
                  <a:pt x="0" y="1237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365" name="Google Shape;365;p10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366" name="Google Shape;366;p10"/>
          <p:cNvSpPr txBox="1"/>
          <p:nvPr/>
        </p:nvSpPr>
        <p:spPr>
          <a:xfrm>
            <a:off x="614452" y="3108088"/>
            <a:ext cx="3335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3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trương với miền Nam</a:t>
            </a:r>
            <a:endParaRPr i="1"/>
          </a:p>
        </p:txBody>
      </p:sp>
      <p:sp>
        <p:nvSpPr>
          <p:cNvPr id="367" name="Google Shape;367;p10"/>
          <p:cNvSpPr txBox="1"/>
          <p:nvPr/>
        </p:nvSpPr>
        <p:spPr>
          <a:xfrm>
            <a:off x="1088365" y="7600308"/>
            <a:ext cx="25467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3/1959</a:t>
            </a:r>
            <a:endParaRPr i="1"/>
          </a:p>
          <a:p>
            <a:pPr indent="0" lvl="0" marL="0" marR="0" rtl="0" algn="ctr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5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"đặt miền Nam trong tình trạng chiến tranh"</a:t>
            </a:r>
            <a:endParaRPr i="1"/>
          </a:p>
        </p:txBody>
      </p:sp>
      <p:sp>
        <p:nvSpPr>
          <p:cNvPr id="368" name="Google Shape;368;p10"/>
          <p:cNvSpPr txBox="1"/>
          <p:nvPr/>
        </p:nvSpPr>
        <p:spPr>
          <a:xfrm>
            <a:off x="4262587" y="8298774"/>
            <a:ext cx="31248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Luật 10/59</a:t>
            </a:r>
            <a:endParaRPr i="1"/>
          </a:p>
          <a:p>
            <a:pPr indent="0" lvl="0" marL="0" marR="0" rtl="0" algn="ctr">
              <a:lnSpc>
                <a:spcPct val="12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Lập Toàn án </a:t>
            </a:r>
            <a:endParaRPr i="1"/>
          </a:p>
          <a:p>
            <a:pPr indent="0" lvl="0" marL="0" marR="0" rtl="0" algn="ctr">
              <a:lnSpc>
                <a:spcPct val="12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4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quân sự đặt biệt</a:t>
            </a:r>
            <a:endParaRPr i="1"/>
          </a:p>
        </p:txBody>
      </p:sp>
      <p:sp>
        <p:nvSpPr>
          <p:cNvPr id="369" name="Google Shape;369;p10"/>
          <p:cNvSpPr txBox="1"/>
          <p:nvPr/>
        </p:nvSpPr>
        <p:spPr>
          <a:xfrm>
            <a:off x="10722098" y="3108088"/>
            <a:ext cx="45663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Nghị quyết Hội nghị Trung ương 15 (mở rộng) Tháng 1 / 1959</a:t>
            </a:r>
            <a:endParaRPr i="1"/>
          </a:p>
        </p:txBody>
      </p:sp>
      <p:sp>
        <p:nvSpPr>
          <p:cNvPr id="370" name="Google Shape;370;p10"/>
          <p:cNvSpPr txBox="1"/>
          <p:nvPr/>
        </p:nvSpPr>
        <p:spPr>
          <a:xfrm>
            <a:off x="8240310" y="7547458"/>
            <a:ext cx="9649500" cy="24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1. Tinh thần cơ bản là tiếp tục của cách mạng dân tộc dân chủ nhân dân</a:t>
            </a:r>
            <a:endParaRPr i="1"/>
          </a:p>
          <a:p>
            <a:pPr indent="0" lvl="0" marL="0" marR="0" rtl="0" algn="ctr">
              <a:lnSpc>
                <a:spcPct val="12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2. Sử dụng bạo lực cách mạng với hai lực lượng chính trị và vũ trang</a:t>
            </a:r>
            <a:endParaRPr i="1"/>
          </a:p>
          <a:p>
            <a:pPr indent="0" lvl="0" marL="0" marR="0" rtl="0" algn="ctr">
              <a:lnSpc>
                <a:spcPct val="12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3. Kết hợp đấu tranh chính trị với quân sự</a:t>
            </a:r>
            <a:endParaRPr i="1"/>
          </a:p>
          <a:p>
            <a:pPr indent="0" lvl="0" marL="0" marR="0" rtl="0" algn="ctr">
              <a:lnSpc>
                <a:spcPct val="12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4. Khởi nghĩa từng phần tiến tới khởi nghĩa vũ trang giành chính quyền</a:t>
            </a:r>
            <a:endParaRPr i="1"/>
          </a:p>
          <a:p>
            <a:pPr indent="0" lvl="0" marL="0" marR="0" rtl="0" algn="ctr">
              <a:lnSpc>
                <a:spcPct val="12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96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grpSp>
        <p:nvGrpSpPr>
          <p:cNvPr id="371" name="Google Shape;371;p10"/>
          <p:cNvGrpSpPr/>
          <p:nvPr/>
        </p:nvGrpSpPr>
        <p:grpSpPr>
          <a:xfrm>
            <a:off x="633600" y="1704725"/>
            <a:ext cx="3401478" cy="1413688"/>
            <a:chOff x="0" y="0"/>
            <a:chExt cx="4396379" cy="1769543"/>
          </a:xfrm>
        </p:grpSpPr>
        <p:sp>
          <p:nvSpPr>
            <p:cNvPr id="372" name="Google Shape;372;p10"/>
            <p:cNvSpPr/>
            <p:nvPr/>
          </p:nvSpPr>
          <p:spPr>
            <a:xfrm flipH="1"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4396379" y="0"/>
                  </a:moveTo>
                  <a:lnTo>
                    <a:pt x="0" y="0"/>
                  </a:lnTo>
                  <a:lnTo>
                    <a:pt x="0" y="1769543"/>
                  </a:lnTo>
                  <a:lnTo>
                    <a:pt x="4396379" y="1769543"/>
                  </a:lnTo>
                  <a:lnTo>
                    <a:pt x="4396379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0"/>
            <p:cNvSpPr txBox="1"/>
            <p:nvPr/>
          </p:nvSpPr>
          <p:spPr>
            <a:xfrm>
              <a:off x="266628" y="42424"/>
              <a:ext cx="3966000" cy="16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cải tạo XHCN ở miền Bắc, chuyển cách mạng miền Nam sang thế tiến công (1954 - 1960)</a:t>
              </a:r>
              <a:endParaRPr i="1" sz="1300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1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381" name="Google Shape;381;p11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382" name="Google Shape;382;p11"/>
          <p:cNvSpPr txBox="1"/>
          <p:nvPr/>
        </p:nvSpPr>
        <p:spPr>
          <a:xfrm>
            <a:off x="466382" y="3108088"/>
            <a:ext cx="3724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chủ trương miền Nam</a:t>
            </a:r>
            <a:endParaRPr i="1"/>
          </a:p>
        </p:txBody>
      </p:sp>
      <p:sp>
        <p:nvSpPr>
          <p:cNvPr id="383" name="Google Shape;383;p11"/>
          <p:cNvSpPr txBox="1"/>
          <p:nvPr/>
        </p:nvSpPr>
        <p:spPr>
          <a:xfrm>
            <a:off x="502053" y="5952775"/>
            <a:ext cx="31104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6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Đường 559</a:t>
            </a:r>
            <a:endParaRPr i="1"/>
          </a:p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6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"Đường mòn Hồ Chí Minh"</a:t>
            </a:r>
            <a:endParaRPr i="1"/>
          </a:p>
        </p:txBody>
      </p:sp>
      <p:sp>
        <p:nvSpPr>
          <p:cNvPr id="384" name="Google Shape;384;p11"/>
          <p:cNvSpPr/>
          <p:nvPr/>
        </p:nvSpPr>
        <p:spPr>
          <a:xfrm>
            <a:off x="3662387" y="3563053"/>
            <a:ext cx="3992161" cy="5928479"/>
          </a:xfrm>
          <a:custGeom>
            <a:rect b="b" l="l" r="r" t="t"/>
            <a:pathLst>
              <a:path extrusionOk="0" h="5928479" w="3992161">
                <a:moveTo>
                  <a:pt x="0" y="0"/>
                </a:moveTo>
                <a:lnTo>
                  <a:pt x="3992162" y="0"/>
                </a:lnTo>
                <a:lnTo>
                  <a:pt x="3992162" y="5928479"/>
                </a:lnTo>
                <a:lnTo>
                  <a:pt x="0" y="5928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011" l="-9971" r="-10359" t="-6096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11"/>
          <p:cNvGrpSpPr/>
          <p:nvPr/>
        </p:nvGrpSpPr>
        <p:grpSpPr>
          <a:xfrm>
            <a:off x="4293982" y="5141244"/>
            <a:ext cx="3799415" cy="3778236"/>
            <a:chOff x="0" y="0"/>
            <a:chExt cx="5065886" cy="5037648"/>
          </a:xfrm>
        </p:grpSpPr>
        <p:sp>
          <p:nvSpPr>
            <p:cNvPr id="386" name="Google Shape;386;p11"/>
            <p:cNvSpPr/>
            <p:nvPr/>
          </p:nvSpPr>
          <p:spPr>
            <a:xfrm rot="6629493">
              <a:off x="1809" y="803281"/>
              <a:ext cx="3312348" cy="2302082"/>
            </a:xfrm>
            <a:custGeom>
              <a:rect b="b" l="l" r="r" t="t"/>
              <a:pathLst>
                <a:path extrusionOk="0" h="2302082" w="3312348">
                  <a:moveTo>
                    <a:pt x="0" y="0"/>
                  </a:moveTo>
                  <a:lnTo>
                    <a:pt x="3312348" y="0"/>
                  </a:lnTo>
                  <a:lnTo>
                    <a:pt x="3312348" y="2302081"/>
                  </a:lnTo>
                  <a:lnTo>
                    <a:pt x="0" y="23020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 flipH="1" rot="-8838360">
              <a:off x="918921" y="919540"/>
              <a:ext cx="3741105" cy="2600068"/>
            </a:xfrm>
            <a:custGeom>
              <a:rect b="b" l="l" r="r" t="t"/>
              <a:pathLst>
                <a:path extrusionOk="0" h="2600068" w="3741105">
                  <a:moveTo>
                    <a:pt x="0" y="2600068"/>
                  </a:moveTo>
                  <a:lnTo>
                    <a:pt x="3741105" y="2600068"/>
                  </a:lnTo>
                  <a:lnTo>
                    <a:pt x="3741105" y="0"/>
                  </a:lnTo>
                  <a:lnTo>
                    <a:pt x="0" y="0"/>
                  </a:lnTo>
                  <a:lnTo>
                    <a:pt x="0" y="2600068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1331877" y="4021284"/>
              <a:ext cx="833418" cy="1016364"/>
            </a:xfrm>
            <a:custGeom>
              <a:rect b="b" l="l" r="r" t="t"/>
              <a:pathLst>
                <a:path extrusionOk="0" h="1016364" w="833418">
                  <a:moveTo>
                    <a:pt x="0" y="0"/>
                  </a:moveTo>
                  <a:lnTo>
                    <a:pt x="833419" y="0"/>
                  </a:lnTo>
                  <a:lnTo>
                    <a:pt x="833419" y="1016364"/>
                  </a:lnTo>
                  <a:lnTo>
                    <a:pt x="0" y="10163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1893857" y="3867421"/>
              <a:ext cx="542877" cy="662045"/>
            </a:xfrm>
            <a:custGeom>
              <a:rect b="b" l="l" r="r" t="t"/>
              <a:pathLst>
                <a:path extrusionOk="0" h="662045" w="542877">
                  <a:moveTo>
                    <a:pt x="0" y="0"/>
                  </a:moveTo>
                  <a:lnTo>
                    <a:pt x="542877" y="0"/>
                  </a:lnTo>
                  <a:lnTo>
                    <a:pt x="542877" y="662045"/>
                  </a:lnTo>
                  <a:lnTo>
                    <a:pt x="0" y="6620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2562902" y="3359240"/>
              <a:ext cx="542877" cy="662045"/>
            </a:xfrm>
            <a:custGeom>
              <a:rect b="b" l="l" r="r" t="t"/>
              <a:pathLst>
                <a:path extrusionOk="0" h="662045" w="542877">
                  <a:moveTo>
                    <a:pt x="0" y="0"/>
                  </a:moveTo>
                  <a:lnTo>
                    <a:pt x="542877" y="0"/>
                  </a:lnTo>
                  <a:lnTo>
                    <a:pt x="542877" y="662044"/>
                  </a:lnTo>
                  <a:lnTo>
                    <a:pt x="0" y="6620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2562902" y="1790319"/>
              <a:ext cx="542877" cy="662045"/>
            </a:xfrm>
            <a:custGeom>
              <a:rect b="b" l="l" r="r" t="t"/>
              <a:pathLst>
                <a:path extrusionOk="0" h="662045" w="542877">
                  <a:moveTo>
                    <a:pt x="0" y="0"/>
                  </a:moveTo>
                  <a:lnTo>
                    <a:pt x="542877" y="0"/>
                  </a:lnTo>
                  <a:lnTo>
                    <a:pt x="542877" y="662045"/>
                  </a:lnTo>
                  <a:lnTo>
                    <a:pt x="0" y="6620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2020025" y="863497"/>
              <a:ext cx="542877" cy="662045"/>
            </a:xfrm>
            <a:custGeom>
              <a:rect b="b" l="l" r="r" t="t"/>
              <a:pathLst>
                <a:path extrusionOk="0" h="662045" w="542877">
                  <a:moveTo>
                    <a:pt x="0" y="0"/>
                  </a:moveTo>
                  <a:lnTo>
                    <a:pt x="542877" y="0"/>
                  </a:lnTo>
                  <a:lnTo>
                    <a:pt x="542877" y="662045"/>
                  </a:lnTo>
                  <a:lnTo>
                    <a:pt x="0" y="6620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11"/>
          <p:cNvSpPr txBox="1"/>
          <p:nvPr/>
        </p:nvSpPr>
        <p:spPr>
          <a:xfrm>
            <a:off x="183607" y="6773754"/>
            <a:ext cx="37473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6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Đường 759</a:t>
            </a:r>
            <a:endParaRPr i="1"/>
          </a:p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6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"Đường Hồ Chí Minh trên biển"</a:t>
            </a:r>
            <a:endParaRPr i="1"/>
          </a:p>
        </p:txBody>
      </p:sp>
      <p:sp>
        <p:nvSpPr>
          <p:cNvPr id="394" name="Google Shape;394;p11"/>
          <p:cNvSpPr/>
          <p:nvPr/>
        </p:nvSpPr>
        <p:spPr>
          <a:xfrm>
            <a:off x="7825999" y="4928324"/>
            <a:ext cx="4350641" cy="2893177"/>
          </a:xfrm>
          <a:custGeom>
            <a:rect b="b" l="l" r="r" t="t"/>
            <a:pathLst>
              <a:path extrusionOk="0" h="2893177" w="4350641">
                <a:moveTo>
                  <a:pt x="0" y="0"/>
                </a:moveTo>
                <a:lnTo>
                  <a:pt x="4350641" y="0"/>
                </a:lnTo>
                <a:lnTo>
                  <a:pt x="4350641" y="2893176"/>
                </a:lnTo>
                <a:lnTo>
                  <a:pt x="0" y="2893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13092846" y="2851373"/>
            <a:ext cx="3380221" cy="2253481"/>
          </a:xfrm>
          <a:custGeom>
            <a:rect b="b" l="l" r="r" t="t"/>
            <a:pathLst>
              <a:path extrusionOk="0" h="2253481" w="3380221">
                <a:moveTo>
                  <a:pt x="0" y="0"/>
                </a:moveTo>
                <a:lnTo>
                  <a:pt x="3380222" y="0"/>
                </a:lnTo>
                <a:lnTo>
                  <a:pt x="3380222" y="2253481"/>
                </a:lnTo>
                <a:lnTo>
                  <a:pt x="0" y="2253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1"/>
          <p:cNvSpPr/>
          <p:nvPr/>
        </p:nvSpPr>
        <p:spPr>
          <a:xfrm>
            <a:off x="14045230" y="5478561"/>
            <a:ext cx="1475455" cy="1967273"/>
          </a:xfrm>
          <a:custGeom>
            <a:rect b="b" l="l" r="r" t="t"/>
            <a:pathLst>
              <a:path extrusionOk="0" h="1967273" w="1475455">
                <a:moveTo>
                  <a:pt x="0" y="0"/>
                </a:moveTo>
                <a:lnTo>
                  <a:pt x="1475454" y="0"/>
                </a:lnTo>
                <a:lnTo>
                  <a:pt x="1475454" y="1967273"/>
                </a:lnTo>
                <a:lnTo>
                  <a:pt x="0" y="1967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 txBox="1"/>
          <p:nvPr/>
        </p:nvSpPr>
        <p:spPr>
          <a:xfrm>
            <a:off x="7825999" y="8025986"/>
            <a:ext cx="44754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7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Đồng khởi 1960 ở </a:t>
            </a:r>
            <a:endParaRPr i="1"/>
          </a:p>
          <a:p>
            <a:pPr indent="0" lvl="0" marL="0" marR="0" rtl="0" algn="ctr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7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Bến Tre và lan ra nhiều tỉnh khác</a:t>
            </a:r>
            <a:endParaRPr i="1"/>
          </a:p>
        </p:txBody>
      </p:sp>
      <p:sp>
        <p:nvSpPr>
          <p:cNvPr id="398" name="Google Shape;398;p11"/>
          <p:cNvSpPr txBox="1"/>
          <p:nvPr/>
        </p:nvSpPr>
        <p:spPr>
          <a:xfrm>
            <a:off x="12472803" y="7644793"/>
            <a:ext cx="48921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20/12/1960</a:t>
            </a:r>
            <a:endParaRPr i="1"/>
          </a:p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Tân Lập - Tây Ninh</a:t>
            </a:r>
            <a:endParaRPr i="1"/>
          </a:p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Mặt trận Dân tộc Giải phóng miền Nam Việt Nam do Nguyễn Hữu Thọ làm Chủ tịch</a:t>
            </a:r>
            <a:endParaRPr i="1"/>
          </a:p>
        </p:txBody>
      </p:sp>
      <p:grpSp>
        <p:nvGrpSpPr>
          <p:cNvPr id="399" name="Google Shape;399;p11"/>
          <p:cNvGrpSpPr/>
          <p:nvPr/>
        </p:nvGrpSpPr>
        <p:grpSpPr>
          <a:xfrm>
            <a:off x="633600" y="1704725"/>
            <a:ext cx="3401478" cy="1413688"/>
            <a:chOff x="0" y="0"/>
            <a:chExt cx="4396379" cy="1769543"/>
          </a:xfrm>
        </p:grpSpPr>
        <p:sp>
          <p:nvSpPr>
            <p:cNvPr id="400" name="Google Shape;400;p11"/>
            <p:cNvSpPr/>
            <p:nvPr/>
          </p:nvSpPr>
          <p:spPr>
            <a:xfrm flipH="1"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4396379" y="0"/>
                  </a:moveTo>
                  <a:lnTo>
                    <a:pt x="0" y="0"/>
                  </a:lnTo>
                  <a:lnTo>
                    <a:pt x="0" y="1769543"/>
                  </a:lnTo>
                  <a:lnTo>
                    <a:pt x="4396379" y="1769543"/>
                  </a:lnTo>
                  <a:lnTo>
                    <a:pt x="4396379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1"/>
            <p:cNvSpPr txBox="1"/>
            <p:nvPr/>
          </p:nvSpPr>
          <p:spPr>
            <a:xfrm>
              <a:off x="266628" y="42424"/>
              <a:ext cx="3966000" cy="16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cải tạo XHCN ở miền Bắc, chuyển cách mạng miền Nam sang thế tiến công (1954 - 1960)</a:t>
              </a:r>
              <a:endParaRPr i="1" sz="1300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2"/>
          <p:cNvSpPr/>
          <p:nvPr/>
        </p:nvSpPr>
        <p:spPr>
          <a:xfrm>
            <a:off x="5394192" y="4917838"/>
            <a:ext cx="4282126" cy="2936131"/>
          </a:xfrm>
          <a:custGeom>
            <a:rect b="b" l="l" r="r" t="t"/>
            <a:pathLst>
              <a:path extrusionOk="0" h="2936131" w="4282126">
                <a:moveTo>
                  <a:pt x="0" y="0"/>
                </a:moveTo>
                <a:lnTo>
                  <a:pt x="4282126" y="0"/>
                </a:lnTo>
                <a:lnTo>
                  <a:pt x="4282126" y="2936131"/>
                </a:lnTo>
                <a:lnTo>
                  <a:pt x="0" y="2936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13807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2"/>
          <p:cNvSpPr/>
          <p:nvPr/>
        </p:nvSpPr>
        <p:spPr>
          <a:xfrm>
            <a:off x="553195" y="4917838"/>
            <a:ext cx="4709436" cy="2936131"/>
          </a:xfrm>
          <a:custGeom>
            <a:rect b="b" l="l" r="r" t="t"/>
            <a:pathLst>
              <a:path extrusionOk="0" h="2936131" w="4709436">
                <a:moveTo>
                  <a:pt x="0" y="0"/>
                </a:moveTo>
                <a:lnTo>
                  <a:pt x="4709436" y="0"/>
                </a:lnTo>
                <a:lnTo>
                  <a:pt x="4709436" y="2936131"/>
                </a:lnTo>
                <a:lnTo>
                  <a:pt x="0" y="2936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94408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12"/>
          <p:cNvGrpSpPr/>
          <p:nvPr/>
        </p:nvGrpSpPr>
        <p:grpSpPr>
          <a:xfrm>
            <a:off x="633610" y="1950000"/>
            <a:ext cx="3297284" cy="1386688"/>
            <a:chOff x="0" y="-79375"/>
            <a:chExt cx="4396379" cy="1848918"/>
          </a:xfrm>
        </p:grpSpPr>
        <p:sp>
          <p:nvSpPr>
            <p:cNvPr id="411" name="Google Shape;411;p12"/>
            <p:cNvSpPr/>
            <p:nvPr/>
          </p:nvSpPr>
          <p:spPr>
            <a:xfrm flipH="1"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4396379" y="0"/>
                  </a:moveTo>
                  <a:lnTo>
                    <a:pt x="0" y="0"/>
                  </a:lnTo>
                  <a:lnTo>
                    <a:pt x="0" y="1769543"/>
                  </a:lnTo>
                  <a:lnTo>
                    <a:pt x="4396379" y="1769543"/>
                  </a:lnTo>
                  <a:lnTo>
                    <a:pt x="4396379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2"/>
            <p:cNvSpPr txBox="1"/>
            <p:nvPr/>
          </p:nvSpPr>
          <p:spPr>
            <a:xfrm>
              <a:off x="319186" y="-79375"/>
              <a:ext cx="3935700" cy="17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3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CNXH ở miền Bắc, phát triển thế tiến công của cách mạng Việt Nam </a:t>
              </a:r>
              <a:endParaRPr i="1"/>
            </a:p>
            <a:p>
              <a:pPr indent="0" lvl="0" marL="0" marR="0" rtl="0" algn="ctr">
                <a:lnSpc>
                  <a:spcPct val="113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(1961 - 1965)</a:t>
              </a:r>
              <a:endParaRPr i="1"/>
            </a:p>
          </p:txBody>
        </p:sp>
      </p:grpSp>
      <p:sp>
        <p:nvSpPr>
          <p:cNvPr id="413" name="Google Shape;413;p12"/>
          <p:cNvSpPr/>
          <p:nvPr/>
        </p:nvSpPr>
        <p:spPr>
          <a:xfrm>
            <a:off x="10032246" y="4541619"/>
            <a:ext cx="3594367" cy="1124737"/>
          </a:xfrm>
          <a:custGeom>
            <a:rect b="b" l="l" r="r" t="t"/>
            <a:pathLst>
              <a:path extrusionOk="0" h="1124737" w="3594367">
                <a:moveTo>
                  <a:pt x="0" y="0"/>
                </a:moveTo>
                <a:lnTo>
                  <a:pt x="3594367" y="0"/>
                </a:lnTo>
                <a:lnTo>
                  <a:pt x="3594367" y="1124737"/>
                </a:lnTo>
                <a:lnTo>
                  <a:pt x="0" y="1124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415" name="Google Shape;415;p12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416" name="Google Shape;416;p12"/>
          <p:cNvSpPr txBox="1"/>
          <p:nvPr/>
        </p:nvSpPr>
        <p:spPr>
          <a:xfrm>
            <a:off x="948285" y="3574813"/>
            <a:ext cx="8535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5 - 10/9/1960</a:t>
            </a:r>
            <a:endParaRPr i="1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Đại hội Đại biểu lần thứ III - Hà Nội</a:t>
            </a:r>
            <a:endParaRPr i="1"/>
          </a:p>
        </p:txBody>
      </p:sp>
      <p:sp>
        <p:nvSpPr>
          <p:cNvPr id="417" name="Google Shape;417;p12"/>
          <p:cNvSpPr txBox="1"/>
          <p:nvPr/>
        </p:nvSpPr>
        <p:spPr>
          <a:xfrm>
            <a:off x="553195" y="8082569"/>
            <a:ext cx="94791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7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“Đại hội lần này là Đại hội xây dựng chủ nghĩa xã hội ở miền Bắc </a:t>
            </a:r>
            <a:endParaRPr i="1"/>
          </a:p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7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và đấu tranh hòa bình thống nhất nước nhà”</a:t>
            </a:r>
            <a:endParaRPr i="1"/>
          </a:p>
        </p:txBody>
      </p:sp>
      <p:sp>
        <p:nvSpPr>
          <p:cNvPr id="418" name="Google Shape;418;p12"/>
          <p:cNvSpPr/>
          <p:nvPr/>
        </p:nvSpPr>
        <p:spPr>
          <a:xfrm>
            <a:off x="10032246" y="5823535"/>
            <a:ext cx="3594367" cy="1124737"/>
          </a:xfrm>
          <a:custGeom>
            <a:rect b="b" l="l" r="r" t="t"/>
            <a:pathLst>
              <a:path extrusionOk="0" h="1124737" w="3594367">
                <a:moveTo>
                  <a:pt x="0" y="0"/>
                </a:moveTo>
                <a:lnTo>
                  <a:pt x="3594367" y="0"/>
                </a:lnTo>
                <a:lnTo>
                  <a:pt x="3594367" y="1124737"/>
                </a:lnTo>
                <a:lnTo>
                  <a:pt x="0" y="1124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2"/>
          <p:cNvSpPr/>
          <p:nvPr/>
        </p:nvSpPr>
        <p:spPr>
          <a:xfrm>
            <a:off x="10032246" y="7105451"/>
            <a:ext cx="3594367" cy="1124737"/>
          </a:xfrm>
          <a:custGeom>
            <a:rect b="b" l="l" r="r" t="t"/>
            <a:pathLst>
              <a:path extrusionOk="0" h="1124737" w="3594367">
                <a:moveTo>
                  <a:pt x="0" y="0"/>
                </a:moveTo>
                <a:lnTo>
                  <a:pt x="3594367" y="0"/>
                </a:lnTo>
                <a:lnTo>
                  <a:pt x="3594367" y="1124737"/>
                </a:lnTo>
                <a:lnTo>
                  <a:pt x="0" y="1124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2"/>
          <p:cNvSpPr/>
          <p:nvPr/>
        </p:nvSpPr>
        <p:spPr>
          <a:xfrm>
            <a:off x="14140438" y="4541619"/>
            <a:ext cx="3594367" cy="1124737"/>
          </a:xfrm>
          <a:custGeom>
            <a:rect b="b" l="l" r="r" t="t"/>
            <a:pathLst>
              <a:path extrusionOk="0" h="1124737" w="3594367">
                <a:moveTo>
                  <a:pt x="0" y="0"/>
                </a:moveTo>
                <a:lnTo>
                  <a:pt x="3594367" y="0"/>
                </a:lnTo>
                <a:lnTo>
                  <a:pt x="3594367" y="1124737"/>
                </a:lnTo>
                <a:lnTo>
                  <a:pt x="0" y="1124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2"/>
          <p:cNvSpPr/>
          <p:nvPr/>
        </p:nvSpPr>
        <p:spPr>
          <a:xfrm>
            <a:off x="14140438" y="5823535"/>
            <a:ext cx="3594367" cy="1124737"/>
          </a:xfrm>
          <a:custGeom>
            <a:rect b="b" l="l" r="r" t="t"/>
            <a:pathLst>
              <a:path extrusionOk="0" h="1124737" w="3594367">
                <a:moveTo>
                  <a:pt x="0" y="0"/>
                </a:moveTo>
                <a:lnTo>
                  <a:pt x="3594367" y="0"/>
                </a:lnTo>
                <a:lnTo>
                  <a:pt x="3594367" y="1124737"/>
                </a:lnTo>
                <a:lnTo>
                  <a:pt x="0" y="1124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2"/>
          <p:cNvSpPr/>
          <p:nvPr/>
        </p:nvSpPr>
        <p:spPr>
          <a:xfrm>
            <a:off x="14140438" y="7105451"/>
            <a:ext cx="3594367" cy="1124737"/>
          </a:xfrm>
          <a:custGeom>
            <a:rect b="b" l="l" r="r" t="t"/>
            <a:pathLst>
              <a:path extrusionOk="0" h="1124737" w="3594367">
                <a:moveTo>
                  <a:pt x="0" y="0"/>
                </a:moveTo>
                <a:lnTo>
                  <a:pt x="3594367" y="0"/>
                </a:lnTo>
                <a:lnTo>
                  <a:pt x="3594367" y="1124737"/>
                </a:lnTo>
                <a:lnTo>
                  <a:pt x="0" y="1124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2"/>
          <p:cNvSpPr txBox="1"/>
          <p:nvPr/>
        </p:nvSpPr>
        <p:spPr>
          <a:xfrm>
            <a:off x="10714506" y="4755718"/>
            <a:ext cx="24069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Đường lối chung của </a:t>
            </a:r>
            <a:endParaRPr i="1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cách mạng Việt Nam </a:t>
            </a:r>
            <a:endParaRPr i="1"/>
          </a:p>
        </p:txBody>
      </p:sp>
      <p:sp>
        <p:nvSpPr>
          <p:cNvPr id="424" name="Google Shape;424;p12"/>
          <p:cNvSpPr txBox="1"/>
          <p:nvPr/>
        </p:nvSpPr>
        <p:spPr>
          <a:xfrm>
            <a:off x="10955426" y="6037633"/>
            <a:ext cx="19986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Mục tiêu </a:t>
            </a:r>
            <a:endParaRPr i="1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chiến lược chung</a:t>
            </a:r>
            <a:endParaRPr i="1" sz="2386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425" name="Google Shape;425;p12"/>
          <p:cNvSpPr txBox="1"/>
          <p:nvPr/>
        </p:nvSpPr>
        <p:spPr>
          <a:xfrm>
            <a:off x="10998170" y="7319747"/>
            <a:ext cx="18033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Vị trí, vai trò, </a:t>
            </a:r>
            <a:endParaRPr i="1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nhiệm vụ cụ thể</a:t>
            </a:r>
            <a:endParaRPr i="1" sz="2386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426" name="Google Shape;426;p12"/>
          <p:cNvSpPr txBox="1"/>
          <p:nvPr/>
        </p:nvSpPr>
        <p:spPr>
          <a:xfrm>
            <a:off x="15016496" y="4745799"/>
            <a:ext cx="21798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Về hòa bình,</a:t>
            </a:r>
            <a:endParaRPr i="1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thống nhất Tổ quốc</a:t>
            </a:r>
            <a:endParaRPr i="1"/>
          </a:p>
        </p:txBody>
      </p:sp>
      <p:sp>
        <p:nvSpPr>
          <p:cNvPr id="427" name="Google Shape;427;p12"/>
          <p:cNvSpPr txBox="1"/>
          <p:nvPr/>
        </p:nvSpPr>
        <p:spPr>
          <a:xfrm>
            <a:off x="15316514" y="6027715"/>
            <a:ext cx="15999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Về triển vọng</a:t>
            </a:r>
            <a:endParaRPr i="1" sz="2386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cách mạng</a:t>
            </a:r>
            <a:endParaRPr i="1" sz="2386">
              <a:solidFill>
                <a:srgbClr val="0000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428" name="Google Shape;428;p12"/>
          <p:cNvSpPr txBox="1"/>
          <p:nvPr/>
        </p:nvSpPr>
        <p:spPr>
          <a:xfrm>
            <a:off x="15123396" y="7309829"/>
            <a:ext cx="18897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Về xây dựng</a:t>
            </a:r>
            <a:endParaRPr i="1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chủ nghĩa xã hội 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3"/>
          <p:cNvSpPr/>
          <p:nvPr/>
        </p:nvSpPr>
        <p:spPr>
          <a:xfrm>
            <a:off x="11978449" y="5269926"/>
            <a:ext cx="2685720" cy="3988374"/>
          </a:xfrm>
          <a:custGeom>
            <a:rect b="b" l="l" r="r" t="t"/>
            <a:pathLst>
              <a:path extrusionOk="0" h="3988374" w="2685720">
                <a:moveTo>
                  <a:pt x="0" y="0"/>
                </a:moveTo>
                <a:lnTo>
                  <a:pt x="2685720" y="0"/>
                </a:lnTo>
                <a:lnTo>
                  <a:pt x="2685720" y="3988374"/>
                </a:lnTo>
                <a:lnTo>
                  <a:pt x="0" y="3988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011" l="-9971" r="-10359" t="-6096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13"/>
          <p:cNvGrpSpPr/>
          <p:nvPr/>
        </p:nvGrpSpPr>
        <p:grpSpPr>
          <a:xfrm>
            <a:off x="633610" y="2009531"/>
            <a:ext cx="3297284" cy="1327157"/>
            <a:chOff x="0" y="0"/>
            <a:chExt cx="4396379" cy="1769543"/>
          </a:xfrm>
        </p:grpSpPr>
        <p:sp>
          <p:nvSpPr>
            <p:cNvPr id="437" name="Google Shape;437;p13"/>
            <p:cNvSpPr/>
            <p:nvPr/>
          </p:nvSpPr>
          <p:spPr>
            <a:xfrm flipH="1"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4396379" y="0"/>
                  </a:moveTo>
                  <a:lnTo>
                    <a:pt x="0" y="0"/>
                  </a:lnTo>
                  <a:lnTo>
                    <a:pt x="0" y="1769543"/>
                  </a:lnTo>
                  <a:lnTo>
                    <a:pt x="4396379" y="1769543"/>
                  </a:lnTo>
                  <a:lnTo>
                    <a:pt x="4396379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3"/>
            <p:cNvSpPr txBox="1"/>
            <p:nvPr/>
          </p:nvSpPr>
          <p:spPr>
            <a:xfrm>
              <a:off x="319186" y="22225"/>
              <a:ext cx="3935700" cy="16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CNXH ở miền Bắc, phát triển thế tiến công của cách mạng Việt Nam 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(1961 - 1965)</a:t>
              </a:r>
              <a:endParaRPr i="1"/>
            </a:p>
          </p:txBody>
        </p:sp>
      </p:grpSp>
      <p:grpSp>
        <p:nvGrpSpPr>
          <p:cNvPr id="439" name="Google Shape;439;p13"/>
          <p:cNvGrpSpPr/>
          <p:nvPr/>
        </p:nvGrpSpPr>
        <p:grpSpPr>
          <a:xfrm>
            <a:off x="7346816" y="3801265"/>
            <a:ext cx="3594367" cy="1124737"/>
            <a:chOff x="0" y="0"/>
            <a:chExt cx="4792490" cy="1499650"/>
          </a:xfrm>
        </p:grpSpPr>
        <p:sp>
          <p:nvSpPr>
            <p:cNvPr id="440" name="Google Shape;440;p13"/>
            <p:cNvSpPr/>
            <p:nvPr/>
          </p:nvSpPr>
          <p:spPr>
            <a:xfrm>
              <a:off x="0" y="0"/>
              <a:ext cx="4792490" cy="1499650"/>
            </a:xfrm>
            <a:custGeom>
              <a:rect b="b" l="l" r="r" t="t"/>
              <a:pathLst>
                <a:path extrusionOk="0" h="1499650" w="4792490">
                  <a:moveTo>
                    <a:pt x="0" y="0"/>
                  </a:moveTo>
                  <a:lnTo>
                    <a:pt x="4792490" y="0"/>
                  </a:lnTo>
                  <a:lnTo>
                    <a:pt x="4792490" y="1499650"/>
                  </a:lnTo>
                  <a:lnTo>
                    <a:pt x="0" y="149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3"/>
            <p:cNvSpPr txBox="1"/>
            <p:nvPr/>
          </p:nvSpPr>
          <p:spPr>
            <a:xfrm>
              <a:off x="909680" y="298165"/>
              <a:ext cx="3209100" cy="11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Đường lối chung của </a:t>
              </a:r>
              <a:endParaRPr i="1"/>
            </a:p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cách mạng Việt Nam </a:t>
              </a:r>
              <a:endParaRPr i="1"/>
            </a:p>
          </p:txBody>
        </p:sp>
      </p:grpSp>
      <p:grpSp>
        <p:nvGrpSpPr>
          <p:cNvPr id="442" name="Google Shape;442;p13"/>
          <p:cNvGrpSpPr/>
          <p:nvPr/>
        </p:nvGrpSpPr>
        <p:grpSpPr>
          <a:xfrm>
            <a:off x="7346816" y="5845657"/>
            <a:ext cx="3594367" cy="1124737"/>
            <a:chOff x="0" y="0"/>
            <a:chExt cx="4792490" cy="1499650"/>
          </a:xfrm>
        </p:grpSpPr>
        <p:sp>
          <p:nvSpPr>
            <p:cNvPr id="443" name="Google Shape;443;p13"/>
            <p:cNvSpPr/>
            <p:nvPr/>
          </p:nvSpPr>
          <p:spPr>
            <a:xfrm>
              <a:off x="0" y="0"/>
              <a:ext cx="4792490" cy="1499650"/>
            </a:xfrm>
            <a:custGeom>
              <a:rect b="b" l="l" r="r" t="t"/>
              <a:pathLst>
                <a:path extrusionOk="0" h="1499650" w="4792490">
                  <a:moveTo>
                    <a:pt x="0" y="0"/>
                  </a:moveTo>
                  <a:lnTo>
                    <a:pt x="4792490" y="0"/>
                  </a:lnTo>
                  <a:lnTo>
                    <a:pt x="4792490" y="1499650"/>
                  </a:lnTo>
                  <a:lnTo>
                    <a:pt x="0" y="149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3"/>
            <p:cNvSpPr txBox="1"/>
            <p:nvPr/>
          </p:nvSpPr>
          <p:spPr>
            <a:xfrm>
              <a:off x="1230913" y="298157"/>
              <a:ext cx="2941800" cy="11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Mục tiêu </a:t>
              </a:r>
              <a:endParaRPr i="1"/>
            </a:p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lược chung</a:t>
              </a:r>
              <a:endParaRPr i="1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endParaRPr>
            </a:p>
          </p:txBody>
        </p:sp>
      </p:grpSp>
      <p:grpSp>
        <p:nvGrpSpPr>
          <p:cNvPr id="445" name="Google Shape;445;p13"/>
          <p:cNvGrpSpPr/>
          <p:nvPr/>
        </p:nvGrpSpPr>
        <p:grpSpPr>
          <a:xfrm>
            <a:off x="7346816" y="7894320"/>
            <a:ext cx="3594367" cy="1124737"/>
            <a:chOff x="0" y="0"/>
            <a:chExt cx="4792490" cy="1499650"/>
          </a:xfrm>
        </p:grpSpPr>
        <p:sp>
          <p:nvSpPr>
            <p:cNvPr id="446" name="Google Shape;446;p13"/>
            <p:cNvSpPr/>
            <p:nvPr/>
          </p:nvSpPr>
          <p:spPr>
            <a:xfrm>
              <a:off x="0" y="0"/>
              <a:ext cx="4792490" cy="1499650"/>
            </a:xfrm>
            <a:custGeom>
              <a:rect b="b" l="l" r="r" t="t"/>
              <a:pathLst>
                <a:path extrusionOk="0" h="1499650" w="4792490">
                  <a:moveTo>
                    <a:pt x="0" y="0"/>
                  </a:moveTo>
                  <a:lnTo>
                    <a:pt x="4792490" y="0"/>
                  </a:lnTo>
                  <a:lnTo>
                    <a:pt x="4792490" y="1499650"/>
                  </a:lnTo>
                  <a:lnTo>
                    <a:pt x="0" y="149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 txBox="1"/>
            <p:nvPr/>
          </p:nvSpPr>
          <p:spPr>
            <a:xfrm>
              <a:off x="1287898" y="298429"/>
              <a:ext cx="2459400" cy="11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Vị trí, vai trò, </a:t>
              </a:r>
              <a:endParaRPr i="1"/>
            </a:p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nhiệm vụ cụ thể</a:t>
              </a:r>
              <a:endParaRPr i="1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endParaRPr>
            </a:p>
          </p:txBody>
        </p:sp>
      </p:grpSp>
      <p:sp>
        <p:nvSpPr>
          <p:cNvPr id="448" name="Google Shape;448;p13"/>
          <p:cNvSpPr/>
          <p:nvPr/>
        </p:nvSpPr>
        <p:spPr>
          <a:xfrm flipH="1">
            <a:off x="6200777" y="4100144"/>
            <a:ext cx="1003773" cy="526981"/>
          </a:xfrm>
          <a:custGeom>
            <a:rect b="b" l="l" r="r" t="t"/>
            <a:pathLst>
              <a:path extrusionOk="0" h="526981" w="1003773">
                <a:moveTo>
                  <a:pt x="1003772" y="0"/>
                </a:moveTo>
                <a:lnTo>
                  <a:pt x="0" y="0"/>
                </a:lnTo>
                <a:lnTo>
                  <a:pt x="0" y="526980"/>
                </a:lnTo>
                <a:lnTo>
                  <a:pt x="1003772" y="526980"/>
                </a:lnTo>
                <a:lnTo>
                  <a:pt x="1003772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3"/>
          <p:cNvSpPr txBox="1"/>
          <p:nvPr/>
        </p:nvSpPr>
        <p:spPr>
          <a:xfrm>
            <a:off x="2282252" y="5993081"/>
            <a:ext cx="3956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Giải phóng miền Nam,</a:t>
            </a:r>
            <a:endParaRPr i="1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hòa bình, thống nhất đất nước</a:t>
            </a:r>
            <a:endParaRPr i="1"/>
          </a:p>
        </p:txBody>
      </p:sp>
      <p:sp>
        <p:nvSpPr>
          <p:cNvPr id="450" name="Google Shape;450;p13"/>
          <p:cNvSpPr/>
          <p:nvPr/>
        </p:nvSpPr>
        <p:spPr>
          <a:xfrm>
            <a:off x="11096043" y="8193198"/>
            <a:ext cx="1003773" cy="526981"/>
          </a:xfrm>
          <a:custGeom>
            <a:rect b="b" l="l" r="r" t="t"/>
            <a:pathLst>
              <a:path extrusionOk="0" h="526981" w="1003773">
                <a:moveTo>
                  <a:pt x="0" y="0"/>
                </a:moveTo>
                <a:lnTo>
                  <a:pt x="1003772" y="0"/>
                </a:lnTo>
                <a:lnTo>
                  <a:pt x="1003772" y="526981"/>
                </a:lnTo>
                <a:lnTo>
                  <a:pt x="0" y="5269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3"/>
          <p:cNvSpPr/>
          <p:nvPr/>
        </p:nvSpPr>
        <p:spPr>
          <a:xfrm flipH="1">
            <a:off x="6200777" y="6144536"/>
            <a:ext cx="1003773" cy="526981"/>
          </a:xfrm>
          <a:custGeom>
            <a:rect b="b" l="l" r="r" t="t"/>
            <a:pathLst>
              <a:path extrusionOk="0" h="526981" w="1003773">
                <a:moveTo>
                  <a:pt x="1003772" y="0"/>
                </a:moveTo>
                <a:lnTo>
                  <a:pt x="0" y="0"/>
                </a:lnTo>
                <a:lnTo>
                  <a:pt x="0" y="526980"/>
                </a:lnTo>
                <a:lnTo>
                  <a:pt x="1003772" y="526980"/>
                </a:lnTo>
                <a:lnTo>
                  <a:pt x="1003772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3"/>
          <p:cNvSpPr/>
          <p:nvPr/>
        </p:nvSpPr>
        <p:spPr>
          <a:xfrm rot="-462964">
            <a:off x="13513216" y="5366630"/>
            <a:ext cx="1779302" cy="708486"/>
          </a:xfrm>
          <a:custGeom>
            <a:rect b="b" l="l" r="r" t="t"/>
            <a:pathLst>
              <a:path extrusionOk="0" h="708486" w="1779302">
                <a:moveTo>
                  <a:pt x="0" y="0"/>
                </a:moveTo>
                <a:lnTo>
                  <a:pt x="1779301" y="0"/>
                </a:lnTo>
                <a:lnTo>
                  <a:pt x="1779301" y="708486"/>
                </a:lnTo>
                <a:lnTo>
                  <a:pt x="0" y="708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3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454" name="Google Shape;454;p13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455" name="Google Shape;455;p13"/>
          <p:cNvSpPr txBox="1"/>
          <p:nvPr/>
        </p:nvSpPr>
        <p:spPr>
          <a:xfrm>
            <a:off x="312757" y="3743727"/>
            <a:ext cx="63900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đồng thời hai chiến lược ở hai miền:</a:t>
            </a:r>
            <a:endParaRPr i="1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Cách mạng XHCN ở miền Bắc &amp; </a:t>
            </a:r>
            <a:endParaRPr i="1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dân tộc dân chủ nhân dân ở miền Nam</a:t>
            </a:r>
            <a:endParaRPr i="1"/>
          </a:p>
        </p:txBody>
      </p:sp>
      <p:sp>
        <p:nvSpPr>
          <p:cNvPr id="456" name="Google Shape;456;p13"/>
          <p:cNvSpPr txBox="1"/>
          <p:nvPr/>
        </p:nvSpPr>
        <p:spPr>
          <a:xfrm>
            <a:off x="14731239" y="5906734"/>
            <a:ext cx="30756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1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Quyết định toàn bộ </a:t>
            </a:r>
            <a:endParaRPr i="1"/>
          </a:p>
          <a:p>
            <a:pPr indent="0" lvl="0" marL="0" marR="0" rtl="0" algn="ctr">
              <a:lnSpc>
                <a:spcPct val="12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1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Việt Nam và</a:t>
            </a:r>
            <a:endParaRPr i="1"/>
          </a:p>
          <a:p>
            <a:pPr indent="0" lvl="0" marL="0" marR="0" rtl="0" algn="ctr">
              <a:lnSpc>
                <a:spcPct val="12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1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sự nghiệp thống nhất nước nhà</a:t>
            </a:r>
            <a:endParaRPr i="1"/>
          </a:p>
        </p:txBody>
      </p:sp>
      <p:sp>
        <p:nvSpPr>
          <p:cNvPr id="457" name="Google Shape;457;p13"/>
          <p:cNvSpPr txBox="1"/>
          <p:nvPr/>
        </p:nvSpPr>
        <p:spPr>
          <a:xfrm>
            <a:off x="14731239" y="8218887"/>
            <a:ext cx="30756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1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Quyết định trực tiếp đối với sự nghiệp giải phóng miền Nam, thống nhất nước nhà</a:t>
            </a:r>
            <a:endParaRPr i="1"/>
          </a:p>
        </p:txBody>
      </p:sp>
      <p:sp>
        <p:nvSpPr>
          <p:cNvPr id="458" name="Google Shape;458;p13"/>
          <p:cNvSpPr/>
          <p:nvPr/>
        </p:nvSpPr>
        <p:spPr>
          <a:xfrm flipH="1" rot="-9917929">
            <a:off x="13333775" y="8664815"/>
            <a:ext cx="1779302" cy="708486"/>
          </a:xfrm>
          <a:custGeom>
            <a:rect b="b" l="l" r="r" t="t"/>
            <a:pathLst>
              <a:path extrusionOk="0" h="708486" w="1779302">
                <a:moveTo>
                  <a:pt x="0" y="708485"/>
                </a:moveTo>
                <a:lnTo>
                  <a:pt x="1779301" y="708485"/>
                </a:lnTo>
                <a:lnTo>
                  <a:pt x="1779301" y="0"/>
                </a:lnTo>
                <a:lnTo>
                  <a:pt x="0" y="0"/>
                </a:lnTo>
                <a:lnTo>
                  <a:pt x="0" y="708485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" name="Google Shape;465;p14"/>
          <p:cNvGrpSpPr/>
          <p:nvPr/>
        </p:nvGrpSpPr>
        <p:grpSpPr>
          <a:xfrm>
            <a:off x="14357106" y="2276619"/>
            <a:ext cx="3297284" cy="1327157"/>
            <a:chOff x="0" y="0"/>
            <a:chExt cx="4396379" cy="1769543"/>
          </a:xfrm>
        </p:grpSpPr>
        <p:sp>
          <p:nvSpPr>
            <p:cNvPr id="466" name="Google Shape;466;p14"/>
            <p:cNvSpPr/>
            <p:nvPr/>
          </p:nvSpPr>
          <p:spPr>
            <a:xfrm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0" y="0"/>
                  </a:moveTo>
                  <a:lnTo>
                    <a:pt x="4396379" y="0"/>
                  </a:lnTo>
                  <a:lnTo>
                    <a:pt x="4396379" y="1769543"/>
                  </a:lnTo>
                  <a:lnTo>
                    <a:pt x="0" y="17695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4"/>
            <p:cNvSpPr txBox="1"/>
            <p:nvPr/>
          </p:nvSpPr>
          <p:spPr>
            <a:xfrm>
              <a:off x="179486" y="123825"/>
              <a:ext cx="3935700" cy="16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CNXH ở miền Bắc, phát triển thế tiến công của cách mạng Việt Nam 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(1961 - 1965)</a:t>
              </a:r>
              <a:endParaRPr i="1"/>
            </a:p>
          </p:txBody>
        </p:sp>
      </p:grpSp>
      <p:sp>
        <p:nvSpPr>
          <p:cNvPr id="468" name="Google Shape;468;p14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469" name="Google Shape;469;p14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grpSp>
        <p:nvGrpSpPr>
          <p:cNvPr id="470" name="Google Shape;470;p14"/>
          <p:cNvGrpSpPr/>
          <p:nvPr/>
        </p:nvGrpSpPr>
        <p:grpSpPr>
          <a:xfrm>
            <a:off x="6994796" y="2276619"/>
            <a:ext cx="3594367" cy="1528605"/>
            <a:chOff x="0" y="0"/>
            <a:chExt cx="4792490" cy="2038141"/>
          </a:xfrm>
        </p:grpSpPr>
        <p:sp>
          <p:nvSpPr>
            <p:cNvPr id="471" name="Google Shape;471;p14"/>
            <p:cNvSpPr/>
            <p:nvPr/>
          </p:nvSpPr>
          <p:spPr>
            <a:xfrm>
              <a:off x="0" y="0"/>
              <a:ext cx="4792490" cy="1499650"/>
            </a:xfrm>
            <a:custGeom>
              <a:rect b="b" l="l" r="r" t="t"/>
              <a:pathLst>
                <a:path extrusionOk="0" h="1499650" w="4792490">
                  <a:moveTo>
                    <a:pt x="0" y="0"/>
                  </a:moveTo>
                  <a:lnTo>
                    <a:pt x="4792490" y="0"/>
                  </a:lnTo>
                  <a:lnTo>
                    <a:pt x="4792490" y="1499650"/>
                  </a:lnTo>
                  <a:lnTo>
                    <a:pt x="0" y="149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4"/>
            <p:cNvSpPr txBox="1"/>
            <p:nvPr/>
          </p:nvSpPr>
          <p:spPr>
            <a:xfrm>
              <a:off x="1168077" y="284941"/>
              <a:ext cx="2906400" cy="17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Về hòa bình,</a:t>
              </a:r>
              <a:endParaRPr i="1"/>
            </a:p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thống nhất Tổ quốc</a:t>
              </a:r>
              <a:endParaRPr i="1"/>
            </a:p>
          </p:txBody>
        </p:sp>
      </p:grpSp>
      <p:grpSp>
        <p:nvGrpSpPr>
          <p:cNvPr id="473" name="Google Shape;473;p14"/>
          <p:cNvGrpSpPr/>
          <p:nvPr/>
        </p:nvGrpSpPr>
        <p:grpSpPr>
          <a:xfrm>
            <a:off x="6994796" y="4319396"/>
            <a:ext cx="3594367" cy="1124737"/>
            <a:chOff x="0" y="0"/>
            <a:chExt cx="4792490" cy="1499650"/>
          </a:xfrm>
        </p:grpSpPr>
        <p:sp>
          <p:nvSpPr>
            <p:cNvPr id="474" name="Google Shape;474;p14"/>
            <p:cNvSpPr/>
            <p:nvPr/>
          </p:nvSpPr>
          <p:spPr>
            <a:xfrm>
              <a:off x="0" y="0"/>
              <a:ext cx="4792490" cy="1499650"/>
            </a:xfrm>
            <a:custGeom>
              <a:rect b="b" l="l" r="r" t="t"/>
              <a:pathLst>
                <a:path extrusionOk="0" h="1499650" w="4792490">
                  <a:moveTo>
                    <a:pt x="0" y="0"/>
                  </a:moveTo>
                  <a:lnTo>
                    <a:pt x="4792490" y="0"/>
                  </a:lnTo>
                  <a:lnTo>
                    <a:pt x="4792490" y="1499650"/>
                  </a:lnTo>
                  <a:lnTo>
                    <a:pt x="0" y="149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4"/>
            <p:cNvSpPr txBox="1"/>
            <p:nvPr/>
          </p:nvSpPr>
          <p:spPr>
            <a:xfrm>
              <a:off x="1568102" y="284941"/>
              <a:ext cx="2303700" cy="11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Về triển vọng</a:t>
              </a:r>
              <a:endParaRPr i="1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endParaRPr>
            </a:p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cách mạng</a:t>
              </a:r>
              <a:endParaRPr i="1" sz="2386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endParaRPr>
            </a:p>
          </p:txBody>
        </p:sp>
      </p:grpSp>
      <p:grpSp>
        <p:nvGrpSpPr>
          <p:cNvPr id="476" name="Google Shape;476;p14"/>
          <p:cNvGrpSpPr/>
          <p:nvPr/>
        </p:nvGrpSpPr>
        <p:grpSpPr>
          <a:xfrm>
            <a:off x="1309320" y="7611139"/>
            <a:ext cx="3594367" cy="1124737"/>
            <a:chOff x="0" y="0"/>
            <a:chExt cx="4792490" cy="1499650"/>
          </a:xfrm>
        </p:grpSpPr>
        <p:sp>
          <p:nvSpPr>
            <p:cNvPr id="477" name="Google Shape;477;p14"/>
            <p:cNvSpPr/>
            <p:nvPr/>
          </p:nvSpPr>
          <p:spPr>
            <a:xfrm>
              <a:off x="0" y="0"/>
              <a:ext cx="4792490" cy="1499650"/>
            </a:xfrm>
            <a:custGeom>
              <a:rect b="b" l="l" r="r" t="t"/>
              <a:pathLst>
                <a:path extrusionOk="0" h="1499650" w="4792490">
                  <a:moveTo>
                    <a:pt x="0" y="0"/>
                  </a:moveTo>
                  <a:lnTo>
                    <a:pt x="4792490" y="0"/>
                  </a:lnTo>
                  <a:lnTo>
                    <a:pt x="4792490" y="1499650"/>
                  </a:lnTo>
                  <a:lnTo>
                    <a:pt x="0" y="1499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4"/>
            <p:cNvSpPr txBox="1"/>
            <p:nvPr/>
          </p:nvSpPr>
          <p:spPr>
            <a:xfrm>
              <a:off x="1310611" y="285204"/>
              <a:ext cx="2519700" cy="11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Về xây dựng</a:t>
              </a:r>
              <a:endParaRPr i="1"/>
            </a:p>
            <a:p>
              <a:pPr indent="0" lvl="0" marL="0" marR="0" rtl="0" algn="ctr">
                <a:lnSpc>
                  <a:spcPct val="129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8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chủ nghĩa xã hội </a:t>
              </a:r>
              <a:endParaRPr i="1"/>
            </a:p>
          </p:txBody>
        </p:sp>
      </p:grpSp>
      <p:sp>
        <p:nvSpPr>
          <p:cNvPr id="479" name="Google Shape;479;p14"/>
          <p:cNvSpPr txBox="1"/>
          <p:nvPr/>
        </p:nvSpPr>
        <p:spPr>
          <a:xfrm>
            <a:off x="775988" y="2238519"/>
            <a:ext cx="50451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Kiên định giữ vững đường lối hòa bình</a:t>
            </a:r>
            <a:endParaRPr i="1" sz="1300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Đề cao cảnh giác địch dám đánh ra miền Bắc,</a:t>
            </a:r>
            <a:endParaRPr i="1" sz="1300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cả nước sẵn sàng đứng lên đánh bại chúng</a:t>
            </a:r>
            <a:endParaRPr i="1" sz="1300"/>
          </a:p>
        </p:txBody>
      </p:sp>
      <p:sp>
        <p:nvSpPr>
          <p:cNvPr id="480" name="Google Shape;480;p14"/>
          <p:cNvSpPr/>
          <p:nvPr/>
        </p:nvSpPr>
        <p:spPr>
          <a:xfrm flipH="1">
            <a:off x="5906017" y="2585217"/>
            <a:ext cx="1003773" cy="526981"/>
          </a:xfrm>
          <a:custGeom>
            <a:rect b="b" l="l" r="r" t="t"/>
            <a:pathLst>
              <a:path extrusionOk="0" h="526981" w="1003773">
                <a:moveTo>
                  <a:pt x="1003772" y="0"/>
                </a:moveTo>
                <a:lnTo>
                  <a:pt x="0" y="0"/>
                </a:lnTo>
                <a:lnTo>
                  <a:pt x="0" y="526980"/>
                </a:lnTo>
                <a:lnTo>
                  <a:pt x="1003772" y="526980"/>
                </a:lnTo>
                <a:lnTo>
                  <a:pt x="1003772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4"/>
          <p:cNvSpPr txBox="1"/>
          <p:nvPr/>
        </p:nvSpPr>
        <p:spPr>
          <a:xfrm>
            <a:off x="950272" y="4281296"/>
            <a:ext cx="46965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Gay go, gian khổ, phức tạp và lâu dài</a:t>
            </a:r>
            <a:endParaRPr i="1" sz="1300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Thắng lợi cuối cùng nhất định về ta, </a:t>
            </a:r>
            <a:endParaRPr i="1" sz="1300"/>
          </a:p>
          <a:p>
            <a:pPr indent="0" lvl="0" marL="0" marR="0" rtl="0" algn="ctr">
              <a:lnSpc>
                <a:spcPct val="12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Bắc - Nam nhất định sum họp một nhà</a:t>
            </a:r>
            <a:endParaRPr i="1" sz="1300"/>
          </a:p>
        </p:txBody>
      </p:sp>
      <p:sp>
        <p:nvSpPr>
          <p:cNvPr id="482" name="Google Shape;482;p14"/>
          <p:cNvSpPr/>
          <p:nvPr/>
        </p:nvSpPr>
        <p:spPr>
          <a:xfrm>
            <a:off x="5039894" y="7910018"/>
            <a:ext cx="1003773" cy="526981"/>
          </a:xfrm>
          <a:custGeom>
            <a:rect b="b" l="l" r="r" t="t"/>
            <a:pathLst>
              <a:path extrusionOk="0" h="526981" w="1003773">
                <a:moveTo>
                  <a:pt x="0" y="0"/>
                </a:moveTo>
                <a:lnTo>
                  <a:pt x="1003772" y="0"/>
                </a:lnTo>
                <a:lnTo>
                  <a:pt x="1003772" y="526980"/>
                </a:lnTo>
                <a:lnTo>
                  <a:pt x="0" y="526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4"/>
          <p:cNvSpPr/>
          <p:nvPr/>
        </p:nvSpPr>
        <p:spPr>
          <a:xfrm flipH="1">
            <a:off x="5906017" y="4627993"/>
            <a:ext cx="1003773" cy="526981"/>
          </a:xfrm>
          <a:custGeom>
            <a:rect b="b" l="l" r="r" t="t"/>
            <a:pathLst>
              <a:path extrusionOk="0" h="526981" w="1003773">
                <a:moveTo>
                  <a:pt x="1003772" y="0"/>
                </a:moveTo>
                <a:lnTo>
                  <a:pt x="0" y="0"/>
                </a:lnTo>
                <a:lnTo>
                  <a:pt x="0" y="526981"/>
                </a:lnTo>
                <a:lnTo>
                  <a:pt x="1003772" y="526981"/>
                </a:lnTo>
                <a:lnTo>
                  <a:pt x="1003772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4" name="Google Shape;484;p14"/>
          <p:cNvGrpSpPr/>
          <p:nvPr/>
        </p:nvGrpSpPr>
        <p:grpSpPr>
          <a:xfrm>
            <a:off x="6407903" y="7290746"/>
            <a:ext cx="2285346" cy="1416237"/>
            <a:chOff x="0" y="-47625"/>
            <a:chExt cx="988306" cy="612456"/>
          </a:xfrm>
        </p:grpSpPr>
        <p:sp>
          <p:nvSpPr>
            <p:cNvPr id="485" name="Google Shape;485;p14"/>
            <p:cNvSpPr/>
            <p:nvPr/>
          </p:nvSpPr>
          <p:spPr>
            <a:xfrm>
              <a:off x="0" y="0"/>
              <a:ext cx="988306" cy="564831"/>
            </a:xfrm>
            <a:custGeom>
              <a:rect b="b" l="l" r="r" t="t"/>
              <a:pathLst>
                <a:path extrusionOk="0" h="564831" w="988306">
                  <a:moveTo>
                    <a:pt x="172769" y="0"/>
                  </a:moveTo>
                  <a:lnTo>
                    <a:pt x="815537" y="0"/>
                  </a:lnTo>
                  <a:cubicBezTo>
                    <a:pt x="910955" y="0"/>
                    <a:pt x="988306" y="77351"/>
                    <a:pt x="988306" y="172769"/>
                  </a:cubicBezTo>
                  <a:lnTo>
                    <a:pt x="988306" y="392062"/>
                  </a:lnTo>
                  <a:cubicBezTo>
                    <a:pt x="988306" y="487480"/>
                    <a:pt x="910955" y="564831"/>
                    <a:pt x="815537" y="564831"/>
                  </a:cubicBezTo>
                  <a:lnTo>
                    <a:pt x="172769" y="564831"/>
                  </a:lnTo>
                  <a:cubicBezTo>
                    <a:pt x="77351" y="564831"/>
                    <a:pt x="0" y="487480"/>
                    <a:pt x="0" y="392062"/>
                  </a:cubicBezTo>
                  <a:lnTo>
                    <a:pt x="0" y="172769"/>
                  </a:lnTo>
                  <a:cubicBezTo>
                    <a:pt x="0" y="77351"/>
                    <a:pt x="77351" y="0"/>
                    <a:pt x="172769" y="0"/>
                  </a:cubicBezTo>
                  <a:close/>
                </a:path>
              </a:pathLst>
            </a:custGeom>
            <a:solidFill>
              <a:srgbClr val="3D83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4"/>
            <p:cNvSpPr txBox="1"/>
            <p:nvPr/>
          </p:nvSpPr>
          <p:spPr>
            <a:xfrm>
              <a:off x="0" y="-47625"/>
              <a:ext cx="988306" cy="612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950" lIns="55950" spcFirstLastPara="1" rIns="55950" wrap="square" tIns="5595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Xã hội tiền tư bản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nông nghiệp lạc hậu</a:t>
              </a:r>
              <a:endParaRPr i="1"/>
            </a:p>
          </p:txBody>
        </p:sp>
      </p:grpSp>
      <p:grpSp>
        <p:nvGrpSpPr>
          <p:cNvPr id="487" name="Google Shape;487;p14"/>
          <p:cNvGrpSpPr/>
          <p:nvPr/>
        </p:nvGrpSpPr>
        <p:grpSpPr>
          <a:xfrm>
            <a:off x="10248133" y="7246695"/>
            <a:ext cx="2285346" cy="1450296"/>
            <a:chOff x="0" y="-66675"/>
            <a:chExt cx="988306" cy="627185"/>
          </a:xfrm>
        </p:grpSpPr>
        <p:sp>
          <p:nvSpPr>
            <p:cNvPr id="488" name="Google Shape;488;p14"/>
            <p:cNvSpPr/>
            <p:nvPr/>
          </p:nvSpPr>
          <p:spPr>
            <a:xfrm>
              <a:off x="0" y="0"/>
              <a:ext cx="988306" cy="560510"/>
            </a:xfrm>
            <a:custGeom>
              <a:rect b="b" l="l" r="r" t="t"/>
              <a:pathLst>
                <a:path extrusionOk="0" h="560510" w="988306">
                  <a:moveTo>
                    <a:pt x="172769" y="0"/>
                  </a:moveTo>
                  <a:lnTo>
                    <a:pt x="815537" y="0"/>
                  </a:lnTo>
                  <a:cubicBezTo>
                    <a:pt x="910955" y="0"/>
                    <a:pt x="988306" y="77351"/>
                    <a:pt x="988306" y="172769"/>
                  </a:cubicBezTo>
                  <a:lnTo>
                    <a:pt x="988306" y="387741"/>
                  </a:lnTo>
                  <a:cubicBezTo>
                    <a:pt x="988306" y="483159"/>
                    <a:pt x="910955" y="560510"/>
                    <a:pt x="815537" y="560510"/>
                  </a:cubicBezTo>
                  <a:lnTo>
                    <a:pt x="172769" y="560510"/>
                  </a:lnTo>
                  <a:cubicBezTo>
                    <a:pt x="77351" y="560510"/>
                    <a:pt x="0" y="483159"/>
                    <a:pt x="0" y="387741"/>
                  </a:cubicBezTo>
                  <a:lnTo>
                    <a:pt x="0" y="172769"/>
                  </a:lnTo>
                  <a:cubicBezTo>
                    <a:pt x="0" y="77351"/>
                    <a:pt x="77351" y="0"/>
                    <a:pt x="172769" y="0"/>
                  </a:cubicBezTo>
                  <a:close/>
                </a:path>
              </a:pathLst>
            </a:custGeom>
            <a:solidFill>
              <a:srgbClr val="D7E8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4"/>
            <p:cNvSpPr txBox="1"/>
            <p:nvPr/>
          </p:nvSpPr>
          <p:spPr>
            <a:xfrm>
              <a:off x="0" y="-66675"/>
              <a:ext cx="988306" cy="627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950" lIns="55950" spcFirstLastPara="1" rIns="55950" wrap="square" tIns="5595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Chủ nghĩa</a:t>
              </a:r>
              <a:endParaRPr i="1"/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tư bản</a:t>
              </a:r>
              <a:endParaRPr i="1"/>
            </a:p>
          </p:txBody>
        </p:sp>
      </p:grpSp>
      <p:grpSp>
        <p:nvGrpSpPr>
          <p:cNvPr id="490" name="Google Shape;490;p14"/>
          <p:cNvGrpSpPr/>
          <p:nvPr/>
        </p:nvGrpSpPr>
        <p:grpSpPr>
          <a:xfrm>
            <a:off x="14088135" y="7268721"/>
            <a:ext cx="2285346" cy="1428270"/>
            <a:chOff x="0" y="-57150"/>
            <a:chExt cx="988306" cy="617660"/>
          </a:xfrm>
        </p:grpSpPr>
        <p:sp>
          <p:nvSpPr>
            <p:cNvPr id="491" name="Google Shape;491;p14"/>
            <p:cNvSpPr/>
            <p:nvPr/>
          </p:nvSpPr>
          <p:spPr>
            <a:xfrm>
              <a:off x="0" y="0"/>
              <a:ext cx="988306" cy="560510"/>
            </a:xfrm>
            <a:custGeom>
              <a:rect b="b" l="l" r="r" t="t"/>
              <a:pathLst>
                <a:path extrusionOk="0" h="560510" w="988306">
                  <a:moveTo>
                    <a:pt x="172769" y="0"/>
                  </a:moveTo>
                  <a:lnTo>
                    <a:pt x="815537" y="0"/>
                  </a:lnTo>
                  <a:cubicBezTo>
                    <a:pt x="910955" y="0"/>
                    <a:pt x="988306" y="77351"/>
                    <a:pt x="988306" y="172769"/>
                  </a:cubicBezTo>
                  <a:lnTo>
                    <a:pt x="988306" y="387741"/>
                  </a:lnTo>
                  <a:cubicBezTo>
                    <a:pt x="988306" y="483159"/>
                    <a:pt x="910955" y="560510"/>
                    <a:pt x="815537" y="560510"/>
                  </a:cubicBezTo>
                  <a:lnTo>
                    <a:pt x="172769" y="560510"/>
                  </a:lnTo>
                  <a:cubicBezTo>
                    <a:pt x="77351" y="560510"/>
                    <a:pt x="0" y="483159"/>
                    <a:pt x="0" y="387741"/>
                  </a:cubicBezTo>
                  <a:lnTo>
                    <a:pt x="0" y="172769"/>
                  </a:lnTo>
                  <a:cubicBezTo>
                    <a:pt x="0" y="77351"/>
                    <a:pt x="77351" y="0"/>
                    <a:pt x="172769" y="0"/>
                  </a:cubicBezTo>
                  <a:close/>
                </a:path>
              </a:pathLst>
            </a:custGeom>
            <a:solidFill>
              <a:srgbClr val="B221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4"/>
            <p:cNvSpPr txBox="1"/>
            <p:nvPr/>
          </p:nvSpPr>
          <p:spPr>
            <a:xfrm>
              <a:off x="0" y="-57150"/>
              <a:ext cx="988306" cy="617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950" lIns="55950" spcFirstLastPara="1" rIns="55950" wrap="square" tIns="5595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Chủ nghĩa 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xã hội </a:t>
              </a:r>
              <a:endParaRPr i="1"/>
            </a:p>
          </p:txBody>
        </p:sp>
      </p:grpSp>
      <p:pic>
        <p:nvPicPr>
          <p:cNvPr id="493" name="Google Shape;49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38063" y="7706587"/>
            <a:ext cx="839846" cy="6382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14"/>
          <p:cNvCxnSpPr/>
          <p:nvPr/>
        </p:nvCxnSpPr>
        <p:spPr>
          <a:xfrm flipH="1" rot="10800000">
            <a:off x="8693249" y="8048932"/>
            <a:ext cx="1554884" cy="4996"/>
          </a:xfrm>
          <a:prstGeom prst="straightConnector1">
            <a:avLst/>
          </a:prstGeom>
          <a:noFill/>
          <a:ln cap="flat" cmpd="sng" w="5715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5" name="Google Shape;495;p14"/>
          <p:cNvSpPr/>
          <p:nvPr/>
        </p:nvSpPr>
        <p:spPr>
          <a:xfrm flipH="1" rot="10800000">
            <a:off x="8544372" y="6427873"/>
            <a:ext cx="5820402" cy="1644264"/>
          </a:xfrm>
          <a:custGeom>
            <a:rect b="b" l="l" r="r" t="t"/>
            <a:pathLst>
              <a:path extrusionOk="0" h="1644264" w="5820402">
                <a:moveTo>
                  <a:pt x="5820402" y="0"/>
                </a:moveTo>
                <a:lnTo>
                  <a:pt x="0" y="0"/>
                </a:lnTo>
                <a:lnTo>
                  <a:pt x="0" y="1644263"/>
                </a:lnTo>
                <a:lnTo>
                  <a:pt x="5820402" y="1644263"/>
                </a:lnTo>
                <a:lnTo>
                  <a:pt x="5820402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29962" y="5627680"/>
            <a:ext cx="1168239" cy="70678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4"/>
          <p:cNvSpPr/>
          <p:nvPr/>
        </p:nvSpPr>
        <p:spPr>
          <a:xfrm rot="-824416">
            <a:off x="11377883" y="5412656"/>
            <a:ext cx="1713959" cy="430048"/>
          </a:xfrm>
          <a:custGeom>
            <a:rect b="b" l="l" r="r" t="t"/>
            <a:pathLst>
              <a:path extrusionOk="0" h="430048" w="1713959">
                <a:moveTo>
                  <a:pt x="0" y="0"/>
                </a:moveTo>
                <a:lnTo>
                  <a:pt x="1713958" y="0"/>
                </a:lnTo>
                <a:lnTo>
                  <a:pt x="1713958" y="430048"/>
                </a:lnTo>
                <a:lnTo>
                  <a:pt x="0" y="430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4"/>
          <p:cNvSpPr txBox="1"/>
          <p:nvPr/>
        </p:nvSpPr>
        <p:spPr>
          <a:xfrm>
            <a:off x="9211756" y="6322258"/>
            <a:ext cx="946229" cy="342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QHSX</a:t>
            </a:r>
            <a:endParaRPr/>
          </a:p>
        </p:txBody>
      </p:sp>
      <p:sp>
        <p:nvSpPr>
          <p:cNvPr id="499" name="Google Shape;499;p14"/>
          <p:cNvSpPr txBox="1"/>
          <p:nvPr/>
        </p:nvSpPr>
        <p:spPr>
          <a:xfrm>
            <a:off x="10917692" y="5815343"/>
            <a:ext cx="946229" cy="342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LLSX</a:t>
            </a:r>
            <a:endParaRPr/>
          </a:p>
        </p:txBody>
      </p:sp>
      <p:sp>
        <p:nvSpPr>
          <p:cNvPr id="500" name="Google Shape;500;p14"/>
          <p:cNvSpPr txBox="1"/>
          <p:nvPr/>
        </p:nvSpPr>
        <p:spPr>
          <a:xfrm>
            <a:off x="12234862" y="6144422"/>
            <a:ext cx="22290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2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Tư tưởng, </a:t>
            </a:r>
            <a:endParaRPr i="1"/>
          </a:p>
          <a:p>
            <a:pPr indent="0" lvl="0" marL="0" marR="0" rtl="0" algn="ctr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2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văn hóa, tinh thần</a:t>
            </a:r>
            <a:endParaRPr i="1"/>
          </a:p>
        </p:txBody>
      </p:sp>
      <p:sp>
        <p:nvSpPr>
          <p:cNvPr id="501" name="Google Shape;501;p14"/>
          <p:cNvSpPr txBox="1"/>
          <p:nvPr/>
        </p:nvSpPr>
        <p:spPr>
          <a:xfrm>
            <a:off x="12234862" y="4909086"/>
            <a:ext cx="35490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2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CNH XHCN là nhiệm vụ trung tâm trong suốt thời kỳ quá độ</a:t>
            </a:r>
            <a:endParaRPr i="1"/>
          </a:p>
        </p:txBody>
      </p:sp>
      <p:sp>
        <p:nvSpPr>
          <p:cNvPr id="502" name="Google Shape;502;p14"/>
          <p:cNvSpPr txBox="1"/>
          <p:nvPr/>
        </p:nvSpPr>
        <p:spPr>
          <a:xfrm>
            <a:off x="7754922" y="8992733"/>
            <a:ext cx="71928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Đường lối chung: Đoàn kết toàn dân, phát huy truyền thống yêu nước, lao động cần cù của nhân dân và đoàn kết với các nước XHCN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5"/>
          <p:cNvSpPr/>
          <p:nvPr/>
        </p:nvSpPr>
        <p:spPr>
          <a:xfrm>
            <a:off x="11530058" y="3821127"/>
            <a:ext cx="3515337" cy="5220380"/>
          </a:xfrm>
          <a:custGeom>
            <a:rect b="b" l="l" r="r" t="t"/>
            <a:pathLst>
              <a:path extrusionOk="0" h="5220380" w="3515337">
                <a:moveTo>
                  <a:pt x="0" y="0"/>
                </a:moveTo>
                <a:lnTo>
                  <a:pt x="3515337" y="0"/>
                </a:lnTo>
                <a:lnTo>
                  <a:pt x="3515337" y="5220380"/>
                </a:lnTo>
                <a:lnTo>
                  <a:pt x="0" y="5220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011" l="-9971" r="-10359" t="-6096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0" name="Google Shape;510;p15"/>
          <p:cNvGrpSpPr/>
          <p:nvPr/>
        </p:nvGrpSpPr>
        <p:grpSpPr>
          <a:xfrm>
            <a:off x="14357106" y="2276619"/>
            <a:ext cx="3297284" cy="1327157"/>
            <a:chOff x="0" y="0"/>
            <a:chExt cx="4396379" cy="1769543"/>
          </a:xfrm>
        </p:grpSpPr>
        <p:sp>
          <p:nvSpPr>
            <p:cNvPr id="511" name="Google Shape;511;p15"/>
            <p:cNvSpPr/>
            <p:nvPr/>
          </p:nvSpPr>
          <p:spPr>
            <a:xfrm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0" y="0"/>
                  </a:moveTo>
                  <a:lnTo>
                    <a:pt x="4396379" y="0"/>
                  </a:lnTo>
                  <a:lnTo>
                    <a:pt x="4396379" y="1769543"/>
                  </a:lnTo>
                  <a:lnTo>
                    <a:pt x="0" y="17695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5"/>
            <p:cNvSpPr txBox="1"/>
            <p:nvPr/>
          </p:nvSpPr>
          <p:spPr>
            <a:xfrm>
              <a:off x="179486" y="123825"/>
              <a:ext cx="3935700" cy="16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CNXH ở miền Bắc, phát triển thế tiến công của cách mạng Việt Nam 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(1961 - 1965)</a:t>
              </a:r>
              <a:endParaRPr i="1"/>
            </a:p>
          </p:txBody>
        </p:sp>
      </p:grpSp>
      <p:sp>
        <p:nvSpPr>
          <p:cNvPr id="513" name="Google Shape;513;p15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514" name="Google Shape;514;p15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515" name="Google Shape;515;p15"/>
          <p:cNvSpPr/>
          <p:nvPr/>
        </p:nvSpPr>
        <p:spPr>
          <a:xfrm rot="1140934">
            <a:off x="11439157" y="3578414"/>
            <a:ext cx="1747767" cy="911473"/>
          </a:xfrm>
          <a:custGeom>
            <a:rect b="b" l="l" r="r" t="t"/>
            <a:pathLst>
              <a:path extrusionOk="0" h="911473" w="1747767">
                <a:moveTo>
                  <a:pt x="0" y="0"/>
                </a:moveTo>
                <a:lnTo>
                  <a:pt x="1747767" y="0"/>
                </a:lnTo>
                <a:lnTo>
                  <a:pt x="1747767" y="911473"/>
                </a:lnTo>
                <a:lnTo>
                  <a:pt x="0" y="911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/>
          <p:nvPr/>
        </p:nvSpPr>
        <p:spPr>
          <a:xfrm rot="-1647261">
            <a:off x="13062063" y="4616836"/>
            <a:ext cx="1065596" cy="3343047"/>
          </a:xfrm>
          <a:custGeom>
            <a:rect b="b" l="l" r="r" t="t"/>
            <a:pathLst>
              <a:path extrusionOk="0" h="3343047" w="1065596">
                <a:moveTo>
                  <a:pt x="0" y="0"/>
                </a:moveTo>
                <a:lnTo>
                  <a:pt x="1065597" y="0"/>
                </a:lnTo>
                <a:lnTo>
                  <a:pt x="1065597" y="3343047"/>
                </a:lnTo>
                <a:lnTo>
                  <a:pt x="0" y="3343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5"/>
          <p:cNvSpPr txBox="1"/>
          <p:nvPr/>
        </p:nvSpPr>
        <p:spPr>
          <a:xfrm>
            <a:off x="8878527" y="3292583"/>
            <a:ext cx="26514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3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Căn cứ địa vững chắc với chế độ chính trị ưu việt, kinh tế và quốc phòng lớn mạnh</a:t>
            </a:r>
            <a:endParaRPr i="1"/>
          </a:p>
        </p:txBody>
      </p:sp>
      <p:sp>
        <p:nvSpPr>
          <p:cNvPr id="518" name="Google Shape;518;p15"/>
          <p:cNvSpPr txBox="1"/>
          <p:nvPr/>
        </p:nvSpPr>
        <p:spPr>
          <a:xfrm>
            <a:off x="15013200" y="6316990"/>
            <a:ext cx="29604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3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1965 tăng gấp 9 lần số quân chi viện</a:t>
            </a:r>
            <a:endParaRPr i="1"/>
          </a:p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3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10 lần vật chất </a:t>
            </a:r>
            <a:endParaRPr i="1"/>
          </a:p>
          <a:p>
            <a:pPr indent="0" lvl="0" marL="0" marR="0" rtl="0" algn="ctr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3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so với 1961</a:t>
            </a:r>
            <a:endParaRPr i="1"/>
          </a:p>
        </p:txBody>
      </p:sp>
      <p:grpSp>
        <p:nvGrpSpPr>
          <p:cNvPr id="519" name="Google Shape;519;p15"/>
          <p:cNvGrpSpPr/>
          <p:nvPr/>
        </p:nvGrpSpPr>
        <p:grpSpPr>
          <a:xfrm>
            <a:off x="3281152" y="3848330"/>
            <a:ext cx="2257171" cy="1647858"/>
            <a:chOff x="0" y="-66675"/>
            <a:chExt cx="971054" cy="708922"/>
          </a:xfrm>
        </p:grpSpPr>
        <p:sp>
          <p:nvSpPr>
            <p:cNvPr id="520" name="Google Shape;520;p15"/>
            <p:cNvSpPr/>
            <p:nvPr/>
          </p:nvSpPr>
          <p:spPr>
            <a:xfrm>
              <a:off x="0" y="0"/>
              <a:ext cx="971054" cy="642247"/>
            </a:xfrm>
            <a:custGeom>
              <a:rect b="b" l="l" r="r" t="t"/>
              <a:pathLst>
                <a:path extrusionOk="0" h="642247" w="971054">
                  <a:moveTo>
                    <a:pt x="174926" y="0"/>
                  </a:moveTo>
                  <a:lnTo>
                    <a:pt x="796128" y="0"/>
                  </a:lnTo>
                  <a:cubicBezTo>
                    <a:pt x="892737" y="0"/>
                    <a:pt x="971054" y="78317"/>
                    <a:pt x="971054" y="174926"/>
                  </a:cubicBezTo>
                  <a:lnTo>
                    <a:pt x="971054" y="467321"/>
                  </a:lnTo>
                  <a:cubicBezTo>
                    <a:pt x="971054" y="513714"/>
                    <a:pt x="952624" y="558207"/>
                    <a:pt x="919819" y="591012"/>
                  </a:cubicBezTo>
                  <a:cubicBezTo>
                    <a:pt x="887014" y="623817"/>
                    <a:pt x="842521" y="642247"/>
                    <a:pt x="796128" y="642247"/>
                  </a:cubicBezTo>
                  <a:lnTo>
                    <a:pt x="174926" y="642247"/>
                  </a:lnTo>
                  <a:cubicBezTo>
                    <a:pt x="78317" y="642247"/>
                    <a:pt x="0" y="563930"/>
                    <a:pt x="0" y="467321"/>
                  </a:cubicBezTo>
                  <a:lnTo>
                    <a:pt x="0" y="174926"/>
                  </a:lnTo>
                  <a:cubicBezTo>
                    <a:pt x="0" y="78317"/>
                    <a:pt x="78317" y="0"/>
                    <a:pt x="174926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5"/>
            <p:cNvSpPr txBox="1"/>
            <p:nvPr/>
          </p:nvSpPr>
          <p:spPr>
            <a:xfrm>
              <a:off x="0" y="-66675"/>
              <a:ext cx="971054" cy="708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Kế hoạch 5 năm</a:t>
              </a:r>
              <a:endParaRPr i="1"/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lần thứ nhất</a:t>
              </a:r>
              <a:endParaRPr i="1"/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1961 - 1965</a:t>
              </a:r>
              <a:endParaRPr i="1"/>
            </a:p>
          </p:txBody>
        </p:sp>
      </p:grpSp>
      <p:sp>
        <p:nvSpPr>
          <p:cNvPr id="522" name="Google Shape;522;p15"/>
          <p:cNvSpPr txBox="1"/>
          <p:nvPr/>
        </p:nvSpPr>
        <p:spPr>
          <a:xfrm>
            <a:off x="633610" y="5616622"/>
            <a:ext cx="75522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5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Mục tiêu</a:t>
            </a:r>
            <a:endParaRPr i="1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1.Tiếp tục hoàn thiện QHSX XHCN</a:t>
            </a:r>
            <a:endParaRPr i="1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2. Xây dựng một bước cơ sở vật chất - kỹ thuật cho CNXH</a:t>
            </a:r>
            <a:endParaRPr i="1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3. Cải thiện đời sống nhân dân</a:t>
            </a:r>
            <a:endParaRPr i="1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4. Bảo đảm quốc phòng an ninh</a:t>
            </a:r>
            <a:endParaRPr i="1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5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5. Làm hậu thuẫn cho cuộc đấu tranh thống nhất nước nhà</a:t>
            </a:r>
            <a:endParaRPr i="1"/>
          </a:p>
        </p:txBody>
      </p:sp>
      <p:sp>
        <p:nvSpPr>
          <p:cNvPr id="523" name="Google Shape;523;p15"/>
          <p:cNvSpPr/>
          <p:nvPr/>
        </p:nvSpPr>
        <p:spPr>
          <a:xfrm>
            <a:off x="8185866" y="5812962"/>
            <a:ext cx="2902932" cy="1237375"/>
          </a:xfrm>
          <a:custGeom>
            <a:rect b="b" l="l" r="r" t="t"/>
            <a:pathLst>
              <a:path extrusionOk="0" h="1237375" w="2902932">
                <a:moveTo>
                  <a:pt x="0" y="0"/>
                </a:moveTo>
                <a:lnTo>
                  <a:pt x="2902931" y="0"/>
                </a:lnTo>
                <a:lnTo>
                  <a:pt x="2902931" y="1237375"/>
                </a:lnTo>
                <a:lnTo>
                  <a:pt x="0" y="1237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p16"/>
          <p:cNvGrpSpPr/>
          <p:nvPr/>
        </p:nvGrpSpPr>
        <p:grpSpPr>
          <a:xfrm>
            <a:off x="14357106" y="2276619"/>
            <a:ext cx="3297284" cy="1327157"/>
            <a:chOff x="0" y="0"/>
            <a:chExt cx="4396379" cy="1769543"/>
          </a:xfrm>
        </p:grpSpPr>
        <p:sp>
          <p:nvSpPr>
            <p:cNvPr id="531" name="Google Shape;531;p16"/>
            <p:cNvSpPr/>
            <p:nvPr/>
          </p:nvSpPr>
          <p:spPr>
            <a:xfrm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0" y="0"/>
                  </a:moveTo>
                  <a:lnTo>
                    <a:pt x="4396379" y="0"/>
                  </a:lnTo>
                  <a:lnTo>
                    <a:pt x="4396379" y="1769543"/>
                  </a:lnTo>
                  <a:lnTo>
                    <a:pt x="0" y="17695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 txBox="1"/>
            <p:nvPr/>
          </p:nvSpPr>
          <p:spPr>
            <a:xfrm>
              <a:off x="179486" y="123825"/>
              <a:ext cx="3935700" cy="16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CNXH ở miền Bắc, phát triển thế tiến công của cách mạng Việt Nam 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(1961 - 1965)</a:t>
              </a:r>
              <a:endParaRPr i="1"/>
            </a:p>
          </p:txBody>
        </p:sp>
      </p:grpSp>
      <p:sp>
        <p:nvSpPr>
          <p:cNvPr id="533" name="Google Shape;533;p16"/>
          <p:cNvSpPr/>
          <p:nvPr/>
        </p:nvSpPr>
        <p:spPr>
          <a:xfrm>
            <a:off x="10838999" y="6734096"/>
            <a:ext cx="4335899" cy="2272265"/>
          </a:xfrm>
          <a:custGeom>
            <a:rect b="b" l="l" r="r" t="t"/>
            <a:pathLst>
              <a:path extrusionOk="0" h="2272265" w="4335899">
                <a:moveTo>
                  <a:pt x="0" y="0"/>
                </a:moveTo>
                <a:lnTo>
                  <a:pt x="4335899" y="0"/>
                </a:lnTo>
                <a:lnTo>
                  <a:pt x="4335899" y="2272265"/>
                </a:lnTo>
                <a:lnTo>
                  <a:pt x="0" y="2272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6388761" y="3679976"/>
            <a:ext cx="4272476" cy="2858053"/>
          </a:xfrm>
          <a:custGeom>
            <a:rect b="b" l="l" r="r" t="t"/>
            <a:pathLst>
              <a:path extrusionOk="0" h="2858053" w="4272476">
                <a:moveTo>
                  <a:pt x="0" y="0"/>
                </a:moveTo>
                <a:lnTo>
                  <a:pt x="4272476" y="0"/>
                </a:lnTo>
                <a:lnTo>
                  <a:pt x="4272476" y="2858053"/>
                </a:lnTo>
                <a:lnTo>
                  <a:pt x="0" y="2858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6"/>
          <p:cNvSpPr/>
          <p:nvPr/>
        </p:nvSpPr>
        <p:spPr>
          <a:xfrm>
            <a:off x="10838999" y="4002419"/>
            <a:ext cx="4122699" cy="2533742"/>
          </a:xfrm>
          <a:custGeom>
            <a:rect b="b" l="l" r="r" t="t"/>
            <a:pathLst>
              <a:path extrusionOk="0" h="2533742" w="4122699">
                <a:moveTo>
                  <a:pt x="0" y="0"/>
                </a:moveTo>
                <a:lnTo>
                  <a:pt x="4122699" y="0"/>
                </a:lnTo>
                <a:lnTo>
                  <a:pt x="4122699" y="2533743"/>
                </a:lnTo>
                <a:lnTo>
                  <a:pt x="0" y="2533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6789482" y="6695788"/>
            <a:ext cx="3871755" cy="2638712"/>
          </a:xfrm>
          <a:custGeom>
            <a:rect b="b" l="l" r="r" t="t"/>
            <a:pathLst>
              <a:path extrusionOk="0" h="2638712" w="3871755">
                <a:moveTo>
                  <a:pt x="0" y="0"/>
                </a:moveTo>
                <a:lnTo>
                  <a:pt x="3871755" y="0"/>
                </a:lnTo>
                <a:lnTo>
                  <a:pt x="3871755" y="2638712"/>
                </a:lnTo>
                <a:lnTo>
                  <a:pt x="0" y="2638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538" name="Google Shape;538;p16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539" name="Google Shape;539;p16"/>
          <p:cNvSpPr txBox="1"/>
          <p:nvPr/>
        </p:nvSpPr>
        <p:spPr>
          <a:xfrm>
            <a:off x="1534785" y="8229999"/>
            <a:ext cx="2141700" cy="11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4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Nam</a:t>
            </a:r>
            <a:endParaRPr i="1" sz="1300"/>
          </a:p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4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Từ 1961</a:t>
            </a:r>
            <a:endParaRPr i="1" sz="1300"/>
          </a:p>
        </p:txBody>
      </p:sp>
      <p:sp>
        <p:nvSpPr>
          <p:cNvPr id="540" name="Google Shape;540;p16"/>
          <p:cNvSpPr txBox="1"/>
          <p:nvPr/>
        </p:nvSpPr>
        <p:spPr>
          <a:xfrm>
            <a:off x="7812408" y="2390531"/>
            <a:ext cx="61323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Kế hoạch Staley-Taylor (1961 - 1963)</a:t>
            </a:r>
            <a:endParaRPr i="1" sz="1300"/>
          </a:p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Kế hoạch Johnson - Mcnamara (1964 - 1965)</a:t>
            </a:r>
            <a:endParaRPr i="1" sz="1300"/>
          </a:p>
        </p:txBody>
      </p:sp>
      <p:sp>
        <p:nvSpPr>
          <p:cNvPr id="541" name="Google Shape;541;p16"/>
          <p:cNvSpPr txBox="1"/>
          <p:nvPr/>
        </p:nvSpPr>
        <p:spPr>
          <a:xfrm>
            <a:off x="4921597" y="4562471"/>
            <a:ext cx="12861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Trực thăng vận</a:t>
            </a:r>
            <a:endParaRPr i="1"/>
          </a:p>
        </p:txBody>
      </p:sp>
      <p:sp>
        <p:nvSpPr>
          <p:cNvPr id="542" name="Google Shape;542;p16"/>
          <p:cNvSpPr txBox="1"/>
          <p:nvPr/>
        </p:nvSpPr>
        <p:spPr>
          <a:xfrm>
            <a:off x="14961698" y="4562471"/>
            <a:ext cx="12861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Thiết </a:t>
            </a:r>
            <a:endParaRPr i="1"/>
          </a:p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xa</a:t>
            </a:r>
            <a:endParaRPr i="1"/>
          </a:p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vận</a:t>
            </a:r>
            <a:endParaRPr i="1"/>
          </a:p>
        </p:txBody>
      </p:sp>
      <p:sp>
        <p:nvSpPr>
          <p:cNvPr id="543" name="Google Shape;543;p16"/>
          <p:cNvSpPr txBox="1"/>
          <p:nvPr/>
        </p:nvSpPr>
        <p:spPr>
          <a:xfrm>
            <a:off x="4921597" y="7163409"/>
            <a:ext cx="17703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10/8/1961</a:t>
            </a:r>
            <a:endParaRPr i="1"/>
          </a:p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Mỹ rải chất độc dioxin</a:t>
            </a:r>
            <a:endParaRPr i="1"/>
          </a:p>
        </p:txBody>
      </p:sp>
      <p:sp>
        <p:nvSpPr>
          <p:cNvPr id="544" name="Google Shape;544;p16"/>
          <p:cNvSpPr txBox="1"/>
          <p:nvPr/>
        </p:nvSpPr>
        <p:spPr>
          <a:xfrm>
            <a:off x="15174898" y="7180706"/>
            <a:ext cx="12861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Ấp </a:t>
            </a:r>
            <a:endParaRPr i="1"/>
          </a:p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lược</a:t>
            </a:r>
            <a:endParaRPr i="1"/>
          </a:p>
        </p:txBody>
      </p:sp>
      <p:sp>
        <p:nvSpPr>
          <p:cNvPr id="545" name="Google Shape;545;p16"/>
          <p:cNvSpPr/>
          <p:nvPr/>
        </p:nvSpPr>
        <p:spPr>
          <a:xfrm>
            <a:off x="609558" y="2009531"/>
            <a:ext cx="3992161" cy="5928479"/>
          </a:xfrm>
          <a:custGeom>
            <a:rect b="b" l="l" r="r" t="t"/>
            <a:pathLst>
              <a:path extrusionOk="0" h="5928479" w="3992161">
                <a:moveTo>
                  <a:pt x="0" y="0"/>
                </a:moveTo>
                <a:lnTo>
                  <a:pt x="3992162" y="0"/>
                </a:lnTo>
                <a:lnTo>
                  <a:pt x="3992162" y="5928479"/>
                </a:lnTo>
                <a:lnTo>
                  <a:pt x="0" y="5928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6011" l="-9971" r="-10359" t="-6096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1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17"/>
          <p:cNvGrpSpPr/>
          <p:nvPr/>
        </p:nvGrpSpPr>
        <p:grpSpPr>
          <a:xfrm>
            <a:off x="14357106" y="2276619"/>
            <a:ext cx="3297284" cy="1327157"/>
            <a:chOff x="0" y="0"/>
            <a:chExt cx="4396379" cy="1769543"/>
          </a:xfrm>
        </p:grpSpPr>
        <p:sp>
          <p:nvSpPr>
            <p:cNvPr id="553" name="Google Shape;553;p17"/>
            <p:cNvSpPr/>
            <p:nvPr/>
          </p:nvSpPr>
          <p:spPr>
            <a:xfrm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0" y="0"/>
                  </a:moveTo>
                  <a:lnTo>
                    <a:pt x="4396379" y="0"/>
                  </a:lnTo>
                  <a:lnTo>
                    <a:pt x="4396379" y="1769543"/>
                  </a:lnTo>
                  <a:lnTo>
                    <a:pt x="0" y="17695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7"/>
            <p:cNvSpPr txBox="1"/>
            <p:nvPr/>
          </p:nvSpPr>
          <p:spPr>
            <a:xfrm>
              <a:off x="179486" y="123825"/>
              <a:ext cx="3935700" cy="16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CNXH ở miền Bắc, phát triển thế tiến công của cách mạng Việt Nam 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6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(1961 - 1965)</a:t>
              </a:r>
              <a:endParaRPr i="1"/>
            </a:p>
          </p:txBody>
        </p:sp>
      </p:grpSp>
      <p:sp>
        <p:nvSpPr>
          <p:cNvPr id="555" name="Google Shape;555;p17"/>
          <p:cNvSpPr/>
          <p:nvPr/>
        </p:nvSpPr>
        <p:spPr>
          <a:xfrm>
            <a:off x="4920145" y="4299856"/>
            <a:ext cx="5156173" cy="3283356"/>
          </a:xfrm>
          <a:custGeom>
            <a:rect b="b" l="l" r="r" t="t"/>
            <a:pathLst>
              <a:path extrusionOk="0" h="3283356" w="5156173">
                <a:moveTo>
                  <a:pt x="0" y="0"/>
                </a:moveTo>
                <a:lnTo>
                  <a:pt x="5156173" y="0"/>
                </a:lnTo>
                <a:lnTo>
                  <a:pt x="5156173" y="3283356"/>
                </a:lnTo>
                <a:lnTo>
                  <a:pt x="0" y="3283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7"/>
          <p:cNvSpPr/>
          <p:nvPr/>
        </p:nvSpPr>
        <p:spPr>
          <a:xfrm>
            <a:off x="10362616" y="4404618"/>
            <a:ext cx="4248891" cy="3073831"/>
          </a:xfrm>
          <a:custGeom>
            <a:rect b="b" l="l" r="r" t="t"/>
            <a:pathLst>
              <a:path extrusionOk="0" h="3073831" w="4248891">
                <a:moveTo>
                  <a:pt x="0" y="0"/>
                </a:moveTo>
                <a:lnTo>
                  <a:pt x="4248891" y="0"/>
                </a:lnTo>
                <a:lnTo>
                  <a:pt x="4248891" y="3073831"/>
                </a:lnTo>
                <a:lnTo>
                  <a:pt x="0" y="3073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7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558" name="Google Shape;558;p17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559" name="Google Shape;559;p17"/>
          <p:cNvSpPr txBox="1"/>
          <p:nvPr/>
        </p:nvSpPr>
        <p:spPr>
          <a:xfrm>
            <a:off x="1216149" y="8230000"/>
            <a:ext cx="24603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Nam</a:t>
            </a:r>
            <a:endParaRPr i="1"/>
          </a:p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Từ 1961</a:t>
            </a:r>
            <a:endParaRPr i="1"/>
          </a:p>
        </p:txBody>
      </p:sp>
      <p:sp>
        <p:nvSpPr>
          <p:cNvPr id="560" name="Google Shape;560;p17"/>
          <p:cNvSpPr txBox="1"/>
          <p:nvPr/>
        </p:nvSpPr>
        <p:spPr>
          <a:xfrm>
            <a:off x="5498823" y="3310169"/>
            <a:ext cx="43209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Chiến thắng Ấp Bắc (Mỹ Tho) - 2/1/1963</a:t>
            </a:r>
            <a:endParaRPr i="1"/>
          </a:p>
        </p:txBody>
      </p:sp>
      <p:sp>
        <p:nvSpPr>
          <p:cNvPr id="561" name="Google Shape;561;p17"/>
          <p:cNvSpPr txBox="1"/>
          <p:nvPr/>
        </p:nvSpPr>
        <p:spPr>
          <a:xfrm>
            <a:off x="9967884" y="3773134"/>
            <a:ext cx="50385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“Một tấc không đi, một ly không rời”</a:t>
            </a:r>
            <a:endParaRPr i="1"/>
          </a:p>
        </p:txBody>
      </p:sp>
      <p:sp>
        <p:nvSpPr>
          <p:cNvPr id="562" name="Google Shape;562;p17"/>
          <p:cNvSpPr txBox="1"/>
          <p:nvPr/>
        </p:nvSpPr>
        <p:spPr>
          <a:xfrm>
            <a:off x="4776700" y="7890525"/>
            <a:ext cx="104232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Nhiều chiến công khắp nơi ở miền Nam</a:t>
            </a:r>
            <a:endParaRPr i="1"/>
          </a:p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Đến đầu 1965, ba trụ cột của chiến tranh đặc biệt: ngụy quân, </a:t>
            </a:r>
            <a:endParaRPr i="1"/>
          </a:p>
          <a:p>
            <a:pPr indent="0" lvl="0" marL="0" marR="0" rtl="0" algn="ctr">
              <a:lnSpc>
                <a:spcPct val="12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ngụy quyền, ấp chiến lược lung lay tận gốc, “Chiến tranh đặc biệt” phá sản!</a:t>
            </a:r>
            <a:endParaRPr i="1"/>
          </a:p>
        </p:txBody>
      </p:sp>
      <p:sp>
        <p:nvSpPr>
          <p:cNvPr id="563" name="Google Shape;563;p17"/>
          <p:cNvSpPr/>
          <p:nvPr/>
        </p:nvSpPr>
        <p:spPr>
          <a:xfrm>
            <a:off x="784532" y="2179261"/>
            <a:ext cx="3992161" cy="5928479"/>
          </a:xfrm>
          <a:custGeom>
            <a:rect b="b" l="l" r="r" t="t"/>
            <a:pathLst>
              <a:path extrusionOk="0" h="5928479" w="3992161">
                <a:moveTo>
                  <a:pt x="0" y="0"/>
                </a:moveTo>
                <a:lnTo>
                  <a:pt x="3992161" y="0"/>
                </a:lnTo>
                <a:lnTo>
                  <a:pt x="3992161" y="5928478"/>
                </a:lnTo>
                <a:lnTo>
                  <a:pt x="0" y="5928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6011" l="-9971" r="-10359" t="-6096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18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569" name="Google Shape;569;p18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18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8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8"/>
          <p:cNvSpPr txBox="1"/>
          <p:nvPr/>
        </p:nvSpPr>
        <p:spPr>
          <a:xfrm>
            <a:off x="2324729" y="4260103"/>
            <a:ext cx="13655298" cy="1203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576" name="Google Shape;576;p18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8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8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553179" y="3067177"/>
            <a:ext cx="15181642" cy="4554492"/>
          </a:xfrm>
          <a:custGeom>
            <a:rect b="b" l="l" r="r" t="t"/>
            <a:pathLst>
              <a:path extrusionOk="0" h="4554492" w="15181642">
                <a:moveTo>
                  <a:pt x="0" y="0"/>
                </a:moveTo>
                <a:lnTo>
                  <a:pt x="15181642" y="0"/>
                </a:lnTo>
                <a:lnTo>
                  <a:pt x="15181642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25504" y="4741689"/>
            <a:ext cx="122370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 i="1"/>
          </a:p>
        </p:txBody>
      </p:sp>
      <p:sp>
        <p:nvSpPr>
          <p:cNvPr id="105" name="Google Shape;105;p2"/>
          <p:cNvSpPr txBox="1"/>
          <p:nvPr/>
        </p:nvSpPr>
        <p:spPr>
          <a:xfrm>
            <a:off x="1553179" y="4685205"/>
            <a:ext cx="40881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dựng, bảo vệ 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chính quyền cách mạng, kháng chiến chống thực dân Pháp xâm lược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(1945 - 1954)</a:t>
            </a:r>
            <a:endParaRPr i="1"/>
          </a:p>
        </p:txBody>
      </p:sp>
      <p:sp>
        <p:nvSpPr>
          <p:cNvPr id="106" name="Google Shape;106;p2"/>
          <p:cNvSpPr txBox="1"/>
          <p:nvPr/>
        </p:nvSpPr>
        <p:spPr>
          <a:xfrm>
            <a:off x="12674937" y="4759247"/>
            <a:ext cx="38847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7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 chủ nghĩa xã hội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07" name="Google Shape;107;p2"/>
          <p:cNvSpPr txBox="1"/>
          <p:nvPr/>
        </p:nvSpPr>
        <p:spPr>
          <a:xfrm>
            <a:off x="1013827" y="1738006"/>
            <a:ext cx="58485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</a:t>
            </a:r>
            <a:endParaRPr i="1" sz="2789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1945 - 1946</a:t>
            </a:r>
            <a:endParaRPr i="1"/>
          </a:p>
        </p:txBody>
      </p:sp>
      <p:sp>
        <p:nvSpPr>
          <p:cNvPr id="108" name="Google Shape;108;p2"/>
          <p:cNvSpPr txBox="1"/>
          <p:nvPr/>
        </p:nvSpPr>
        <p:spPr>
          <a:xfrm>
            <a:off x="939320" y="2993563"/>
            <a:ext cx="5922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Đường lối kháng chiến toàn quốc </a:t>
            </a:r>
            <a:endParaRPr i="1"/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và quá trình tổ chức thực hiện (1946 - 1950)</a:t>
            </a:r>
            <a:endParaRPr i="1"/>
          </a:p>
        </p:txBody>
      </p:sp>
      <p:sp>
        <p:nvSpPr>
          <p:cNvPr id="109" name="Google Shape;109;p2"/>
          <p:cNvSpPr txBox="1"/>
          <p:nvPr/>
        </p:nvSpPr>
        <p:spPr>
          <a:xfrm>
            <a:off x="1092408" y="6791175"/>
            <a:ext cx="56169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(1951 - 1954)</a:t>
            </a:r>
            <a:endParaRPr i="1"/>
          </a:p>
        </p:txBody>
      </p:sp>
      <p:sp>
        <p:nvSpPr>
          <p:cNvPr id="110" name="Google Shape;110;p2"/>
          <p:cNvSpPr txBox="1"/>
          <p:nvPr/>
        </p:nvSpPr>
        <p:spPr>
          <a:xfrm>
            <a:off x="514709" y="8149515"/>
            <a:ext cx="72225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bài học kinh nghiệm của Đảng trong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lãnh đạo kháng chiến chống thực dân Pháp và can thiệp Mỹ</a:t>
            </a:r>
            <a:endParaRPr i="1"/>
          </a:p>
        </p:txBody>
      </p:sp>
      <p:sp>
        <p:nvSpPr>
          <p:cNvPr id="111" name="Google Shape;111;p2"/>
          <p:cNvSpPr txBox="1"/>
          <p:nvPr/>
        </p:nvSpPr>
        <p:spPr>
          <a:xfrm>
            <a:off x="10842943" y="1757056"/>
            <a:ext cx="69348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39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39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hai miền Nam - Bắc (1954 - 1965)</a:t>
            </a:r>
            <a:endParaRPr i="1"/>
          </a:p>
        </p:txBody>
      </p:sp>
      <p:sp>
        <p:nvSpPr>
          <p:cNvPr id="112" name="Google Shape;112;p2"/>
          <p:cNvSpPr txBox="1"/>
          <p:nvPr/>
        </p:nvSpPr>
        <p:spPr>
          <a:xfrm>
            <a:off x="12133375" y="2993563"/>
            <a:ext cx="46014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</a:t>
            </a:r>
            <a:endParaRPr i="1" sz="3189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(1965 - 1975)</a:t>
            </a:r>
            <a:endParaRPr i="1"/>
          </a:p>
        </p:txBody>
      </p:sp>
      <p:sp>
        <p:nvSpPr>
          <p:cNvPr id="113" name="Google Shape;113;p2"/>
          <p:cNvSpPr txBox="1"/>
          <p:nvPr/>
        </p:nvSpPr>
        <p:spPr>
          <a:xfrm>
            <a:off x="11525523" y="6791175"/>
            <a:ext cx="6183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lãnh đạo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của Đảng thời kỳ 1954 - 1975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>
            <a:off x="633600" y="2009525"/>
            <a:ext cx="3401478" cy="1413688"/>
            <a:chOff x="0" y="0"/>
            <a:chExt cx="4396379" cy="1769543"/>
          </a:xfrm>
        </p:grpSpPr>
        <p:sp>
          <p:nvSpPr>
            <p:cNvPr id="121" name="Google Shape;121;p3"/>
            <p:cNvSpPr/>
            <p:nvPr/>
          </p:nvSpPr>
          <p:spPr>
            <a:xfrm flipH="1"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4396379" y="0"/>
                  </a:moveTo>
                  <a:lnTo>
                    <a:pt x="0" y="0"/>
                  </a:lnTo>
                  <a:lnTo>
                    <a:pt x="0" y="1769543"/>
                  </a:lnTo>
                  <a:lnTo>
                    <a:pt x="4396379" y="1769543"/>
                  </a:lnTo>
                  <a:lnTo>
                    <a:pt x="4396379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266628" y="42424"/>
              <a:ext cx="3966000" cy="16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cải tạo XHCN ở miền Bắc, chuyển cách mạng miền Nam sang thế tiến công (1954 - 1960)</a:t>
              </a:r>
              <a:endParaRPr i="1" sz="1300"/>
            </a:p>
          </p:txBody>
        </p:sp>
      </p:grpSp>
      <p:sp>
        <p:nvSpPr>
          <p:cNvPr id="123" name="Google Shape;123;p3"/>
          <p:cNvSpPr/>
          <p:nvPr/>
        </p:nvSpPr>
        <p:spPr>
          <a:xfrm>
            <a:off x="2001680" y="4886901"/>
            <a:ext cx="2770888" cy="2720665"/>
          </a:xfrm>
          <a:custGeom>
            <a:rect b="b" l="l" r="r" t="t"/>
            <a:pathLst>
              <a:path extrusionOk="0" h="2720665" w="2770888">
                <a:moveTo>
                  <a:pt x="0" y="0"/>
                </a:moveTo>
                <a:lnTo>
                  <a:pt x="2770888" y="0"/>
                </a:lnTo>
                <a:lnTo>
                  <a:pt x="2770888" y="2720666"/>
                </a:lnTo>
                <a:lnTo>
                  <a:pt x="0" y="2720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9405659" y="2617285"/>
            <a:ext cx="3046444" cy="2249816"/>
          </a:xfrm>
          <a:custGeom>
            <a:rect b="b" l="l" r="r" t="t"/>
            <a:pathLst>
              <a:path extrusionOk="0" h="2249816" w="3046444">
                <a:moveTo>
                  <a:pt x="0" y="0"/>
                </a:moveTo>
                <a:lnTo>
                  <a:pt x="3046444" y="0"/>
                </a:lnTo>
                <a:lnTo>
                  <a:pt x="3046444" y="2249816"/>
                </a:lnTo>
                <a:lnTo>
                  <a:pt x="0" y="2249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7022777" y="5673604"/>
            <a:ext cx="2216819" cy="2557868"/>
          </a:xfrm>
          <a:custGeom>
            <a:rect b="b" l="l" r="r" t="t"/>
            <a:pathLst>
              <a:path extrusionOk="0" h="2557868" w="2216819">
                <a:moveTo>
                  <a:pt x="0" y="0"/>
                </a:moveTo>
                <a:lnTo>
                  <a:pt x="2216819" y="0"/>
                </a:lnTo>
                <a:lnTo>
                  <a:pt x="2216819" y="2557868"/>
                </a:lnTo>
                <a:lnTo>
                  <a:pt x="0" y="2557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9821058" y="6887460"/>
            <a:ext cx="2215645" cy="2211496"/>
          </a:xfrm>
          <a:custGeom>
            <a:rect b="b" l="l" r="r" t="t"/>
            <a:pathLst>
              <a:path extrusionOk="0" h="2211496" w="2215645">
                <a:moveTo>
                  <a:pt x="0" y="0"/>
                </a:moveTo>
                <a:lnTo>
                  <a:pt x="2215646" y="0"/>
                </a:lnTo>
                <a:lnTo>
                  <a:pt x="2215646" y="2211497"/>
                </a:lnTo>
                <a:lnTo>
                  <a:pt x="0" y="2211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2569697" y="5601129"/>
            <a:ext cx="2008471" cy="2088687"/>
          </a:xfrm>
          <a:custGeom>
            <a:rect b="b" l="l" r="r" t="t"/>
            <a:pathLst>
              <a:path extrusionOk="0" h="2088687" w="2008471">
                <a:moveTo>
                  <a:pt x="0" y="0"/>
                </a:moveTo>
                <a:lnTo>
                  <a:pt x="2008471" y="0"/>
                </a:lnTo>
                <a:lnTo>
                  <a:pt x="2008471" y="2088687"/>
                </a:lnTo>
                <a:lnTo>
                  <a:pt x="0" y="2088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10800000">
            <a:off x="9568087" y="5521844"/>
            <a:ext cx="2721588" cy="18370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5920184" y="2932948"/>
            <a:ext cx="2629018" cy="1618489"/>
          </a:xfrm>
          <a:custGeom>
            <a:rect b="b" l="l" r="r" t="t"/>
            <a:pathLst>
              <a:path extrusionOk="0" h="1618489" w="2629018">
                <a:moveTo>
                  <a:pt x="0" y="0"/>
                </a:moveTo>
                <a:lnTo>
                  <a:pt x="2629018" y="0"/>
                </a:lnTo>
                <a:lnTo>
                  <a:pt x="2629018" y="1618489"/>
                </a:lnTo>
                <a:lnTo>
                  <a:pt x="0" y="1618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13580597" y="2838741"/>
            <a:ext cx="1733583" cy="1733583"/>
          </a:xfrm>
          <a:custGeom>
            <a:rect b="b" l="l" r="r" t="t"/>
            <a:pathLst>
              <a:path extrusionOk="0" h="1733583" w="1733583">
                <a:moveTo>
                  <a:pt x="0" y="0"/>
                </a:moveTo>
                <a:lnTo>
                  <a:pt x="1733583" y="0"/>
                </a:lnTo>
                <a:lnTo>
                  <a:pt x="1733583" y="1733583"/>
                </a:lnTo>
                <a:lnTo>
                  <a:pt x="0" y="1733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8503990" y="3376792"/>
            <a:ext cx="1280019" cy="624009"/>
          </a:xfrm>
          <a:custGeom>
            <a:rect b="b" l="l" r="r" t="t"/>
            <a:pathLst>
              <a:path extrusionOk="0" h="624009" w="1280019">
                <a:moveTo>
                  <a:pt x="0" y="0"/>
                </a:moveTo>
                <a:lnTo>
                  <a:pt x="1280020" y="0"/>
                </a:lnTo>
                <a:lnTo>
                  <a:pt x="1280020" y="624009"/>
                </a:lnTo>
                <a:lnTo>
                  <a:pt x="0" y="624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133" name="Google Shape;133;p3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34" name="Google Shape;134;p3"/>
          <p:cNvSpPr txBox="1"/>
          <p:nvPr/>
        </p:nvSpPr>
        <p:spPr>
          <a:xfrm>
            <a:off x="1177333" y="3491551"/>
            <a:ext cx="2209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3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i="1"/>
          </a:p>
        </p:txBody>
      </p:sp>
      <p:sp>
        <p:nvSpPr>
          <p:cNvPr id="135" name="Google Shape;135;p3"/>
          <p:cNvSpPr txBox="1"/>
          <p:nvPr/>
        </p:nvSpPr>
        <p:spPr>
          <a:xfrm>
            <a:off x="9821058" y="4867851"/>
            <a:ext cx="2269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Ba dòng thác </a:t>
            </a:r>
            <a:endParaRPr i="1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</a:t>
            </a:r>
            <a:endParaRPr i="1"/>
          </a:p>
        </p:txBody>
      </p:sp>
      <p:sp>
        <p:nvSpPr>
          <p:cNvPr id="136" name="Google Shape;136;p3"/>
          <p:cNvSpPr txBox="1"/>
          <p:nvPr/>
        </p:nvSpPr>
        <p:spPr>
          <a:xfrm>
            <a:off x="7022777" y="8301357"/>
            <a:ext cx="2269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</a:t>
            </a:r>
            <a:endParaRPr i="1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giải phóng dân tộc</a:t>
            </a:r>
            <a:endParaRPr i="1"/>
          </a:p>
        </p:txBody>
      </p:sp>
      <p:sp>
        <p:nvSpPr>
          <p:cNvPr id="137" name="Google Shape;137;p3"/>
          <p:cNvSpPr txBox="1"/>
          <p:nvPr/>
        </p:nvSpPr>
        <p:spPr>
          <a:xfrm>
            <a:off x="9821058" y="9079907"/>
            <a:ext cx="2269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</a:t>
            </a:r>
            <a:endParaRPr i="1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hòa bình, dân chủ</a:t>
            </a:r>
            <a:endParaRPr i="1"/>
          </a:p>
        </p:txBody>
      </p:sp>
      <p:sp>
        <p:nvSpPr>
          <p:cNvPr id="138" name="Google Shape;138;p3"/>
          <p:cNvSpPr txBox="1"/>
          <p:nvPr/>
        </p:nvSpPr>
        <p:spPr>
          <a:xfrm>
            <a:off x="12465105" y="7675729"/>
            <a:ext cx="2269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</a:t>
            </a:r>
            <a:endParaRPr i="1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xã hội chủ nghĩa </a:t>
            </a:r>
            <a:endParaRPr i="1"/>
          </a:p>
        </p:txBody>
      </p:sp>
      <p:sp>
        <p:nvSpPr>
          <p:cNvPr id="139" name="Google Shape;139;p3"/>
          <p:cNvSpPr txBox="1"/>
          <p:nvPr/>
        </p:nvSpPr>
        <p:spPr>
          <a:xfrm>
            <a:off x="9239596" y="2035800"/>
            <a:ext cx="3297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Hệ thống XHCN, </a:t>
            </a:r>
            <a:endParaRPr i="1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Liên Xô ngày càng lớn mạnh</a:t>
            </a:r>
            <a:endParaRPr i="1"/>
          </a:p>
        </p:txBody>
      </p:sp>
      <p:sp>
        <p:nvSpPr>
          <p:cNvPr id="140" name="Google Shape;140;p3"/>
          <p:cNvSpPr txBox="1"/>
          <p:nvPr/>
        </p:nvSpPr>
        <p:spPr>
          <a:xfrm>
            <a:off x="3724992" y="3217598"/>
            <a:ext cx="21951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Mỹ hùng mạnh, âm mưu làm</a:t>
            </a:r>
            <a:endParaRPr i="1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bá chủ thế giới</a:t>
            </a:r>
            <a:endParaRPr i="1"/>
          </a:p>
        </p:txBody>
      </p:sp>
      <p:sp>
        <p:nvSpPr>
          <p:cNvPr id="141" name="Google Shape;141;p3"/>
          <p:cNvSpPr txBox="1"/>
          <p:nvPr/>
        </p:nvSpPr>
        <p:spPr>
          <a:xfrm>
            <a:off x="15314180" y="3143616"/>
            <a:ext cx="24384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Bất đồng nội bộ khối XHCN, </a:t>
            </a:r>
            <a:endParaRPr i="1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mâu thuẫn Xô Trung</a:t>
            </a:r>
            <a:endParaRPr i="1"/>
          </a:p>
        </p:txBody>
      </p:sp>
      <p:sp>
        <p:nvSpPr>
          <p:cNvPr id="142" name="Google Shape;142;p3"/>
          <p:cNvSpPr/>
          <p:nvPr/>
        </p:nvSpPr>
        <p:spPr>
          <a:xfrm flipH="1">
            <a:off x="12090143" y="3393528"/>
            <a:ext cx="1280019" cy="624009"/>
          </a:xfrm>
          <a:custGeom>
            <a:rect b="b" l="l" r="r" t="t"/>
            <a:pathLst>
              <a:path extrusionOk="0" h="624009" w="1280019">
                <a:moveTo>
                  <a:pt x="1280019" y="0"/>
                </a:moveTo>
                <a:lnTo>
                  <a:pt x="0" y="0"/>
                </a:lnTo>
                <a:lnTo>
                  <a:pt x="0" y="624009"/>
                </a:lnTo>
                <a:lnTo>
                  <a:pt x="1280019" y="624009"/>
                </a:lnTo>
                <a:lnTo>
                  <a:pt x="1280019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1117154" y="7872693"/>
            <a:ext cx="45399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Thế giới bước vào chiến tranh lạnh, chạy đua vũ trang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4998424" y="3336688"/>
            <a:ext cx="3983459" cy="5995499"/>
          </a:xfrm>
          <a:custGeom>
            <a:rect b="b" l="l" r="r" t="t"/>
            <a:pathLst>
              <a:path extrusionOk="0" h="5995499" w="3983459">
                <a:moveTo>
                  <a:pt x="0" y="0"/>
                </a:moveTo>
                <a:lnTo>
                  <a:pt x="3983458" y="0"/>
                </a:lnTo>
                <a:lnTo>
                  <a:pt x="3983458" y="5995499"/>
                </a:lnTo>
                <a:lnTo>
                  <a:pt x="0" y="5995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669" l="-16032" r="-139702" t="-12409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" name="Google Shape;150;p4"/>
          <p:cNvGrpSpPr/>
          <p:nvPr/>
        </p:nvGrpSpPr>
        <p:grpSpPr>
          <a:xfrm>
            <a:off x="11653187" y="5080637"/>
            <a:ext cx="2200478" cy="2226265"/>
            <a:chOff x="0" y="-34382"/>
            <a:chExt cx="2933970" cy="2968352"/>
          </a:xfrm>
        </p:grpSpPr>
        <p:grpSp>
          <p:nvGrpSpPr>
            <p:cNvPr id="151" name="Google Shape;151;p4"/>
            <p:cNvGrpSpPr/>
            <p:nvPr/>
          </p:nvGrpSpPr>
          <p:grpSpPr>
            <a:xfrm>
              <a:off x="0" y="-34382"/>
              <a:ext cx="2933970" cy="2968352"/>
              <a:chOff x="0" y="-9525"/>
              <a:chExt cx="812800" cy="822325"/>
            </a:xfrm>
          </p:grpSpPr>
          <p:sp>
            <p:nvSpPr>
              <p:cNvPr id="152" name="Google Shape;15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4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23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" name="Google Shape;154;p4"/>
            <p:cNvSpPr/>
            <p:nvPr/>
          </p:nvSpPr>
          <p:spPr>
            <a:xfrm>
              <a:off x="651098" y="674555"/>
              <a:ext cx="1631774" cy="1584861"/>
            </a:xfrm>
            <a:custGeom>
              <a:rect b="b" l="l" r="r" t="t"/>
              <a:pathLst>
                <a:path extrusionOk="0" h="1584861" w="1631774">
                  <a:moveTo>
                    <a:pt x="0" y="0"/>
                  </a:moveTo>
                  <a:lnTo>
                    <a:pt x="1631774" y="0"/>
                  </a:lnTo>
                  <a:lnTo>
                    <a:pt x="1631774" y="1584861"/>
                  </a:lnTo>
                  <a:lnTo>
                    <a:pt x="0" y="1584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633610" y="4682905"/>
            <a:ext cx="3816505" cy="3809358"/>
          </a:xfrm>
          <a:custGeom>
            <a:rect b="b" l="l" r="r" t="t"/>
            <a:pathLst>
              <a:path extrusionOk="0" h="3809358" w="3816505">
                <a:moveTo>
                  <a:pt x="0" y="0"/>
                </a:moveTo>
                <a:lnTo>
                  <a:pt x="3816505" y="0"/>
                </a:lnTo>
                <a:lnTo>
                  <a:pt x="3816505" y="3809358"/>
                </a:lnTo>
                <a:lnTo>
                  <a:pt x="0" y="3809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15674368" y="5283020"/>
            <a:ext cx="1847285" cy="1847285"/>
          </a:xfrm>
          <a:custGeom>
            <a:rect b="b" l="l" r="r" t="t"/>
            <a:pathLst>
              <a:path extrusionOk="0" h="1847285" w="1847285">
                <a:moveTo>
                  <a:pt x="0" y="0"/>
                </a:moveTo>
                <a:lnTo>
                  <a:pt x="1847285" y="0"/>
                </a:lnTo>
                <a:lnTo>
                  <a:pt x="1847285" y="1847285"/>
                </a:lnTo>
                <a:lnTo>
                  <a:pt x="0" y="1847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 rot="-2700000">
            <a:off x="14029436" y="5470328"/>
            <a:ext cx="1472669" cy="1472669"/>
          </a:xfrm>
          <a:custGeom>
            <a:rect b="b" l="l" r="r" t="t"/>
            <a:pathLst>
              <a:path extrusionOk="0" h="1472669" w="1472669">
                <a:moveTo>
                  <a:pt x="0" y="0"/>
                </a:moveTo>
                <a:lnTo>
                  <a:pt x="1472669" y="0"/>
                </a:lnTo>
                <a:lnTo>
                  <a:pt x="1472669" y="1472669"/>
                </a:lnTo>
                <a:lnTo>
                  <a:pt x="0" y="1472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159" name="Google Shape;159;p4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60" name="Google Shape;160;p4"/>
          <p:cNvSpPr txBox="1"/>
          <p:nvPr/>
        </p:nvSpPr>
        <p:spPr>
          <a:xfrm>
            <a:off x="1177333" y="3491551"/>
            <a:ext cx="2209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3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i="1"/>
          </a:p>
        </p:txBody>
      </p:sp>
      <p:sp>
        <p:nvSpPr>
          <p:cNvPr id="161" name="Google Shape;161;p4"/>
          <p:cNvSpPr txBox="1"/>
          <p:nvPr/>
        </p:nvSpPr>
        <p:spPr>
          <a:xfrm>
            <a:off x="9136742" y="3310714"/>
            <a:ext cx="32808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Miền Bắc đi lên CNXH, </a:t>
            </a:r>
            <a:endParaRPr i="1"/>
          </a:p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trở thành hậu phương</a:t>
            </a:r>
            <a:endParaRPr i="1"/>
          </a:p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Kinh tế nghèo nàn, lạc hậu bị chiến tranh tàn phá</a:t>
            </a:r>
            <a:endParaRPr i="1"/>
          </a:p>
        </p:txBody>
      </p:sp>
      <p:sp>
        <p:nvSpPr>
          <p:cNvPr id="162" name="Google Shape;162;p4"/>
          <p:cNvSpPr txBox="1"/>
          <p:nvPr/>
        </p:nvSpPr>
        <p:spPr>
          <a:xfrm>
            <a:off x="9307208" y="7720895"/>
            <a:ext cx="25788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Do đế quốc, tay sai kiểm soát, </a:t>
            </a:r>
            <a:endParaRPr i="1"/>
          </a:p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không chịu thực hiện Hiệp thương</a:t>
            </a:r>
            <a:endParaRPr i="1"/>
          </a:p>
        </p:txBody>
      </p:sp>
      <p:sp>
        <p:nvSpPr>
          <p:cNvPr id="163" name="Google Shape;163;p4"/>
          <p:cNvSpPr txBox="1"/>
          <p:nvPr/>
        </p:nvSpPr>
        <p:spPr>
          <a:xfrm>
            <a:off x="8389332" y="5816216"/>
            <a:ext cx="3751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Một Đảng </a:t>
            </a:r>
            <a:endParaRPr i="1"/>
          </a:p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hai nhiệm vụ</a:t>
            </a:r>
            <a:endParaRPr i="1"/>
          </a:p>
        </p:txBody>
      </p:sp>
      <p:sp>
        <p:nvSpPr>
          <p:cNvPr id="164" name="Google Shape;164;p4"/>
          <p:cNvSpPr txBox="1"/>
          <p:nvPr/>
        </p:nvSpPr>
        <p:spPr>
          <a:xfrm>
            <a:off x="666251" y="8482738"/>
            <a:ext cx="3751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10/10/1954</a:t>
            </a:r>
            <a:endParaRPr i="1"/>
          </a:p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Giải phóng Thủ đô</a:t>
            </a:r>
            <a:endParaRPr i="1"/>
          </a:p>
        </p:txBody>
      </p:sp>
      <p:sp>
        <p:nvSpPr>
          <p:cNvPr id="165" name="Google Shape;165;p4"/>
          <p:cNvSpPr txBox="1"/>
          <p:nvPr/>
        </p:nvSpPr>
        <p:spPr>
          <a:xfrm>
            <a:off x="15391859" y="7297376"/>
            <a:ext cx="24123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Trở thành kẻ thù trực tiếp của </a:t>
            </a:r>
            <a:endParaRPr i="1"/>
          </a:p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nhân dân Việt Nam </a:t>
            </a:r>
            <a:endParaRPr i="1"/>
          </a:p>
        </p:txBody>
      </p:sp>
      <p:grpSp>
        <p:nvGrpSpPr>
          <p:cNvPr id="166" name="Google Shape;166;p4"/>
          <p:cNvGrpSpPr/>
          <p:nvPr/>
        </p:nvGrpSpPr>
        <p:grpSpPr>
          <a:xfrm>
            <a:off x="633600" y="2009525"/>
            <a:ext cx="3401478" cy="1413688"/>
            <a:chOff x="0" y="0"/>
            <a:chExt cx="4396379" cy="1769543"/>
          </a:xfrm>
        </p:grpSpPr>
        <p:sp>
          <p:nvSpPr>
            <p:cNvPr id="167" name="Google Shape;167;p4"/>
            <p:cNvSpPr/>
            <p:nvPr/>
          </p:nvSpPr>
          <p:spPr>
            <a:xfrm flipH="1"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4396379" y="0"/>
                  </a:moveTo>
                  <a:lnTo>
                    <a:pt x="0" y="0"/>
                  </a:lnTo>
                  <a:lnTo>
                    <a:pt x="0" y="1769543"/>
                  </a:lnTo>
                  <a:lnTo>
                    <a:pt x="4396379" y="1769543"/>
                  </a:lnTo>
                  <a:lnTo>
                    <a:pt x="4396379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 txBox="1"/>
            <p:nvPr/>
          </p:nvSpPr>
          <p:spPr>
            <a:xfrm>
              <a:off x="266628" y="42424"/>
              <a:ext cx="3966000" cy="16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cải tạo XHCN ở miền Bắc, chuyển cách mạng miền Nam sang thế tiến công (1954 - 1960)</a:t>
              </a:r>
              <a:endParaRPr i="1" sz="1300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175" name="Google Shape;175;p5"/>
          <p:cNvSpPr/>
          <p:nvPr/>
        </p:nvSpPr>
        <p:spPr>
          <a:xfrm>
            <a:off x="183607" y="197986"/>
            <a:ext cx="17926650" cy="9887033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77" name="Google Shape;177;p5"/>
          <p:cNvSpPr txBox="1"/>
          <p:nvPr/>
        </p:nvSpPr>
        <p:spPr>
          <a:xfrm>
            <a:off x="493009" y="3491551"/>
            <a:ext cx="3578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3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trương với Miền Bắc</a:t>
            </a:r>
            <a:endParaRPr i="1"/>
          </a:p>
        </p:txBody>
      </p:sp>
      <p:grpSp>
        <p:nvGrpSpPr>
          <p:cNvPr id="178" name="Google Shape;178;p5"/>
          <p:cNvGrpSpPr/>
          <p:nvPr/>
        </p:nvGrpSpPr>
        <p:grpSpPr>
          <a:xfrm>
            <a:off x="4984846" y="4901394"/>
            <a:ext cx="2171303" cy="2171303"/>
            <a:chOff x="0" y="0"/>
            <a:chExt cx="812800" cy="812800"/>
          </a:xfrm>
        </p:grpSpPr>
        <p:sp>
          <p:nvSpPr>
            <p:cNvPr id="179" name="Google Shape;179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9/1954</a:t>
              </a:r>
              <a:endParaRPr i="1"/>
            </a:p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Bộ Chính trị đề ra nhiệm vụ chủ yếu trước mắt của </a:t>
              </a:r>
              <a:endParaRPr i="1"/>
            </a:p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</a:t>
              </a:r>
              <a:endParaRPr i="1"/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1028700" y="5241746"/>
            <a:ext cx="2405108" cy="1337929"/>
            <a:chOff x="0" y="-57150"/>
            <a:chExt cx="900322" cy="500837"/>
          </a:xfrm>
        </p:grpSpPr>
        <p:sp>
          <p:nvSpPr>
            <p:cNvPr id="182" name="Google Shape;182;p5"/>
            <p:cNvSpPr/>
            <p:nvPr/>
          </p:nvSpPr>
          <p:spPr>
            <a:xfrm>
              <a:off x="0" y="0"/>
              <a:ext cx="900322" cy="443687"/>
            </a:xfrm>
            <a:custGeom>
              <a:rect b="b" l="l" r="r" t="t"/>
              <a:pathLst>
                <a:path extrusionOk="0" h="443687" w="900322">
                  <a:moveTo>
                    <a:pt x="164166" y="0"/>
                  </a:moveTo>
                  <a:lnTo>
                    <a:pt x="736155" y="0"/>
                  </a:lnTo>
                  <a:cubicBezTo>
                    <a:pt x="826822" y="0"/>
                    <a:pt x="900322" y="73500"/>
                    <a:pt x="900322" y="164166"/>
                  </a:cubicBezTo>
                  <a:lnTo>
                    <a:pt x="900322" y="279520"/>
                  </a:lnTo>
                  <a:cubicBezTo>
                    <a:pt x="900322" y="370187"/>
                    <a:pt x="826822" y="443687"/>
                    <a:pt x="736155" y="443687"/>
                  </a:cubicBezTo>
                  <a:lnTo>
                    <a:pt x="164166" y="443687"/>
                  </a:lnTo>
                  <a:cubicBezTo>
                    <a:pt x="120627" y="443687"/>
                    <a:pt x="78870" y="426391"/>
                    <a:pt x="48083" y="395603"/>
                  </a:cubicBezTo>
                  <a:cubicBezTo>
                    <a:pt x="17296" y="364816"/>
                    <a:pt x="0" y="323060"/>
                    <a:pt x="0" y="279520"/>
                  </a:cubicBezTo>
                  <a:lnTo>
                    <a:pt x="0" y="164166"/>
                  </a:lnTo>
                  <a:cubicBezTo>
                    <a:pt x="0" y="73500"/>
                    <a:pt x="73500" y="0"/>
                    <a:pt x="164166" y="0"/>
                  </a:cubicBezTo>
                  <a:close/>
                </a:path>
              </a:pathLst>
            </a:custGeom>
            <a:solidFill>
              <a:srgbClr val="79CE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"/>
            <p:cNvSpPr txBox="1"/>
            <p:nvPr/>
          </p:nvSpPr>
          <p:spPr>
            <a:xfrm>
              <a:off x="0" y="-57150"/>
              <a:ext cx="900322" cy="500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Hàn gắn vết thương chiến tranh</a:t>
              </a:r>
              <a:endParaRPr i="1"/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4944192" y="8189941"/>
            <a:ext cx="2405108" cy="1363374"/>
            <a:chOff x="0" y="-66675"/>
            <a:chExt cx="900322" cy="510362"/>
          </a:xfrm>
        </p:grpSpPr>
        <p:sp>
          <p:nvSpPr>
            <p:cNvPr id="185" name="Google Shape;185;p5"/>
            <p:cNvSpPr/>
            <p:nvPr/>
          </p:nvSpPr>
          <p:spPr>
            <a:xfrm>
              <a:off x="0" y="0"/>
              <a:ext cx="900322" cy="443687"/>
            </a:xfrm>
            <a:custGeom>
              <a:rect b="b" l="l" r="r" t="t"/>
              <a:pathLst>
                <a:path extrusionOk="0" h="443687" w="900322">
                  <a:moveTo>
                    <a:pt x="164166" y="0"/>
                  </a:moveTo>
                  <a:lnTo>
                    <a:pt x="736155" y="0"/>
                  </a:lnTo>
                  <a:cubicBezTo>
                    <a:pt x="826822" y="0"/>
                    <a:pt x="900322" y="73500"/>
                    <a:pt x="900322" y="164166"/>
                  </a:cubicBezTo>
                  <a:lnTo>
                    <a:pt x="900322" y="279520"/>
                  </a:lnTo>
                  <a:cubicBezTo>
                    <a:pt x="900322" y="370187"/>
                    <a:pt x="826822" y="443687"/>
                    <a:pt x="736155" y="443687"/>
                  </a:cubicBezTo>
                  <a:lnTo>
                    <a:pt x="164166" y="443687"/>
                  </a:lnTo>
                  <a:cubicBezTo>
                    <a:pt x="120627" y="443687"/>
                    <a:pt x="78870" y="426391"/>
                    <a:pt x="48083" y="395603"/>
                  </a:cubicBezTo>
                  <a:cubicBezTo>
                    <a:pt x="17296" y="364816"/>
                    <a:pt x="0" y="323060"/>
                    <a:pt x="0" y="279520"/>
                  </a:cubicBezTo>
                  <a:lnTo>
                    <a:pt x="0" y="164166"/>
                  </a:lnTo>
                  <a:cubicBezTo>
                    <a:pt x="0" y="73500"/>
                    <a:pt x="73500" y="0"/>
                    <a:pt x="164166" y="0"/>
                  </a:cubicBezTo>
                  <a:close/>
                </a:path>
              </a:pathLst>
            </a:custGeom>
            <a:solidFill>
              <a:srgbClr val="BEE6D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"/>
            <p:cNvSpPr txBox="1"/>
            <p:nvPr/>
          </p:nvSpPr>
          <p:spPr>
            <a:xfrm>
              <a:off x="0" y="-66675"/>
              <a:ext cx="900322" cy="510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Phục hồi kinh tế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quốc dân</a:t>
              </a:r>
              <a:endParaRPr i="1"/>
            </a:p>
          </p:txBody>
        </p:sp>
      </p:grpSp>
      <p:sp>
        <p:nvSpPr>
          <p:cNvPr id="187" name="Google Shape;187;p5"/>
          <p:cNvSpPr/>
          <p:nvPr/>
        </p:nvSpPr>
        <p:spPr>
          <a:xfrm rot="-5400000">
            <a:off x="5508544" y="3742160"/>
            <a:ext cx="1123908" cy="1145552"/>
          </a:xfrm>
          <a:custGeom>
            <a:rect b="b" l="l" r="r" t="t"/>
            <a:pathLst>
              <a:path extrusionOk="0" h="1145552" w="1123908">
                <a:moveTo>
                  <a:pt x="0" y="0"/>
                </a:moveTo>
                <a:lnTo>
                  <a:pt x="1123908" y="0"/>
                </a:lnTo>
                <a:lnTo>
                  <a:pt x="1123908" y="1145551"/>
                </a:lnTo>
                <a:lnTo>
                  <a:pt x="0" y="1145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oogle Shape;188;p5"/>
          <p:cNvGrpSpPr/>
          <p:nvPr/>
        </p:nvGrpSpPr>
        <p:grpSpPr>
          <a:xfrm>
            <a:off x="4867944" y="2300212"/>
            <a:ext cx="2405108" cy="1312484"/>
            <a:chOff x="0" y="-47625"/>
            <a:chExt cx="900322" cy="491312"/>
          </a:xfrm>
        </p:grpSpPr>
        <p:sp>
          <p:nvSpPr>
            <p:cNvPr id="189" name="Google Shape;189;p5"/>
            <p:cNvSpPr/>
            <p:nvPr/>
          </p:nvSpPr>
          <p:spPr>
            <a:xfrm>
              <a:off x="0" y="0"/>
              <a:ext cx="900322" cy="443687"/>
            </a:xfrm>
            <a:custGeom>
              <a:rect b="b" l="l" r="r" t="t"/>
              <a:pathLst>
                <a:path extrusionOk="0" h="443687" w="900322">
                  <a:moveTo>
                    <a:pt x="164166" y="0"/>
                  </a:moveTo>
                  <a:lnTo>
                    <a:pt x="736155" y="0"/>
                  </a:lnTo>
                  <a:cubicBezTo>
                    <a:pt x="826822" y="0"/>
                    <a:pt x="900322" y="73500"/>
                    <a:pt x="900322" y="164166"/>
                  </a:cubicBezTo>
                  <a:lnTo>
                    <a:pt x="900322" y="279520"/>
                  </a:lnTo>
                  <a:cubicBezTo>
                    <a:pt x="900322" y="370187"/>
                    <a:pt x="826822" y="443687"/>
                    <a:pt x="736155" y="443687"/>
                  </a:cubicBezTo>
                  <a:lnTo>
                    <a:pt x="164166" y="443687"/>
                  </a:lnTo>
                  <a:cubicBezTo>
                    <a:pt x="120627" y="443687"/>
                    <a:pt x="78870" y="426391"/>
                    <a:pt x="48083" y="395603"/>
                  </a:cubicBezTo>
                  <a:cubicBezTo>
                    <a:pt x="17296" y="364816"/>
                    <a:pt x="0" y="323060"/>
                    <a:pt x="0" y="279520"/>
                  </a:cubicBezTo>
                  <a:lnTo>
                    <a:pt x="0" y="164166"/>
                  </a:lnTo>
                  <a:cubicBezTo>
                    <a:pt x="0" y="73500"/>
                    <a:pt x="73500" y="0"/>
                    <a:pt x="164166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"/>
            <p:cNvSpPr txBox="1"/>
            <p:nvPr/>
          </p:nvSpPr>
          <p:spPr>
            <a:xfrm>
              <a:off x="0" y="-47625"/>
              <a:ext cx="900322" cy="4913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Sớm đưa miền Bắc</a:t>
              </a:r>
              <a:endParaRPr i="1"/>
            </a:p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trở lại bình thường </a:t>
              </a:r>
              <a:endParaRPr i="1"/>
            </a:p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sau 9 năm kháng chiến</a:t>
              </a:r>
              <a:endParaRPr i="1"/>
            </a:p>
          </p:txBody>
        </p:sp>
      </p:grpSp>
      <p:sp>
        <p:nvSpPr>
          <p:cNvPr id="191" name="Google Shape;191;p5"/>
          <p:cNvSpPr txBox="1"/>
          <p:nvPr/>
        </p:nvSpPr>
        <p:spPr>
          <a:xfrm>
            <a:off x="1415617" y="6751125"/>
            <a:ext cx="16314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cường và mở rộng quan hệ quốc tế</a:t>
            </a:r>
            <a:endParaRPr i="1"/>
          </a:p>
        </p:txBody>
      </p:sp>
      <p:sp>
        <p:nvSpPr>
          <p:cNvPr id="192" name="Google Shape;192;p5"/>
          <p:cNvSpPr txBox="1"/>
          <p:nvPr/>
        </p:nvSpPr>
        <p:spPr>
          <a:xfrm>
            <a:off x="1950411" y="8444877"/>
            <a:ext cx="28677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Trước hết là phục hồi </a:t>
            </a:r>
            <a:endParaRPr i="1"/>
          </a:p>
          <a:p>
            <a:pPr indent="0" lvl="0" marL="0" marR="0" rtl="0" algn="ctr">
              <a:lnSpc>
                <a:spcPct val="14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nông nghiệp, ổn định xã hội, đời sống nhân dân</a:t>
            </a:r>
            <a:endParaRPr i="1"/>
          </a:p>
        </p:txBody>
      </p:sp>
      <p:sp>
        <p:nvSpPr>
          <p:cNvPr id="193" name="Google Shape;193;p5"/>
          <p:cNvSpPr/>
          <p:nvPr/>
        </p:nvSpPr>
        <p:spPr>
          <a:xfrm flipH="1" rot="-5400000">
            <a:off x="5508544" y="7090451"/>
            <a:ext cx="1123908" cy="1145552"/>
          </a:xfrm>
          <a:custGeom>
            <a:rect b="b" l="l" r="r" t="t"/>
            <a:pathLst>
              <a:path extrusionOk="0" h="1145552" w="1123908">
                <a:moveTo>
                  <a:pt x="1123908" y="0"/>
                </a:moveTo>
                <a:lnTo>
                  <a:pt x="0" y="0"/>
                </a:lnTo>
                <a:lnTo>
                  <a:pt x="0" y="1145551"/>
                </a:lnTo>
                <a:lnTo>
                  <a:pt x="1123908" y="1145551"/>
                </a:lnTo>
                <a:lnTo>
                  <a:pt x="112390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 flipH="1">
            <a:off x="3820284" y="5394416"/>
            <a:ext cx="1123908" cy="1145552"/>
          </a:xfrm>
          <a:custGeom>
            <a:rect b="b" l="l" r="r" t="t"/>
            <a:pathLst>
              <a:path extrusionOk="0" h="1145552" w="1123908">
                <a:moveTo>
                  <a:pt x="1123908" y="0"/>
                </a:moveTo>
                <a:lnTo>
                  <a:pt x="0" y="0"/>
                </a:lnTo>
                <a:lnTo>
                  <a:pt x="0" y="1145552"/>
                </a:lnTo>
                <a:lnTo>
                  <a:pt x="1123908" y="1145552"/>
                </a:lnTo>
                <a:lnTo>
                  <a:pt x="112390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5"/>
          <p:cNvGrpSpPr/>
          <p:nvPr/>
        </p:nvGrpSpPr>
        <p:grpSpPr>
          <a:xfrm>
            <a:off x="7389954" y="4670857"/>
            <a:ext cx="2549369" cy="2592671"/>
            <a:chOff x="0" y="0"/>
            <a:chExt cx="812800" cy="826606"/>
          </a:xfrm>
        </p:grpSpPr>
        <p:sp>
          <p:nvSpPr>
            <p:cNvPr id="196" name="Google Shape;196;p5"/>
            <p:cNvSpPr/>
            <p:nvPr/>
          </p:nvSpPr>
          <p:spPr>
            <a:xfrm>
              <a:off x="0" y="0"/>
              <a:ext cx="812800" cy="826606"/>
            </a:xfrm>
            <a:custGeom>
              <a:rect b="b" l="l" r="r" t="t"/>
              <a:pathLst>
                <a:path extrusionOk="0" h="826606" w="812800">
                  <a:moveTo>
                    <a:pt x="406400" y="0"/>
                  </a:moveTo>
                  <a:cubicBezTo>
                    <a:pt x="181951" y="0"/>
                    <a:pt x="0" y="185042"/>
                    <a:pt x="0" y="413303"/>
                  </a:cubicBezTo>
                  <a:cubicBezTo>
                    <a:pt x="0" y="641564"/>
                    <a:pt x="181951" y="826606"/>
                    <a:pt x="406400" y="826606"/>
                  </a:cubicBezTo>
                  <a:cubicBezTo>
                    <a:pt x="630849" y="826606"/>
                    <a:pt x="812800" y="641564"/>
                    <a:pt x="812800" y="413303"/>
                  </a:cubicBezTo>
                  <a:cubicBezTo>
                    <a:pt x="812800" y="18504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 txBox="1"/>
            <p:nvPr/>
          </p:nvSpPr>
          <p:spPr>
            <a:xfrm>
              <a:off x="76200" y="29869"/>
              <a:ext cx="660400" cy="719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Trung ương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lần 7 (3/1955) &amp; 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lần 8 (8/1955)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khóa II</a:t>
              </a:r>
              <a:endParaRPr i="1"/>
            </a:p>
          </p:txBody>
        </p:sp>
      </p:grpSp>
      <p:grpSp>
        <p:nvGrpSpPr>
          <p:cNvPr id="198" name="Google Shape;198;p5"/>
          <p:cNvGrpSpPr/>
          <p:nvPr/>
        </p:nvGrpSpPr>
        <p:grpSpPr>
          <a:xfrm>
            <a:off x="11139431" y="4954693"/>
            <a:ext cx="2798973" cy="1771841"/>
            <a:chOff x="0" y="-66675"/>
            <a:chExt cx="737178" cy="466657"/>
          </a:xfrm>
        </p:grpSpPr>
        <p:sp>
          <p:nvSpPr>
            <p:cNvPr id="199" name="Google Shape;199;p5"/>
            <p:cNvSpPr/>
            <p:nvPr/>
          </p:nvSpPr>
          <p:spPr>
            <a:xfrm>
              <a:off x="0" y="0"/>
              <a:ext cx="737178" cy="399982"/>
            </a:xfrm>
            <a:custGeom>
              <a:rect b="b" l="l" r="r" t="t"/>
              <a:pathLst>
                <a:path extrusionOk="0" h="399982" w="737178">
                  <a:moveTo>
                    <a:pt x="141065" y="0"/>
                  </a:moveTo>
                  <a:lnTo>
                    <a:pt x="596113" y="0"/>
                  </a:lnTo>
                  <a:cubicBezTo>
                    <a:pt x="674021" y="0"/>
                    <a:pt x="737178" y="63157"/>
                    <a:pt x="737178" y="141065"/>
                  </a:cubicBezTo>
                  <a:lnTo>
                    <a:pt x="737178" y="258917"/>
                  </a:lnTo>
                  <a:cubicBezTo>
                    <a:pt x="737178" y="336825"/>
                    <a:pt x="674021" y="399982"/>
                    <a:pt x="596113" y="399982"/>
                  </a:cubicBezTo>
                  <a:lnTo>
                    <a:pt x="141065" y="399982"/>
                  </a:lnTo>
                  <a:cubicBezTo>
                    <a:pt x="63157" y="399982"/>
                    <a:pt x="0" y="336825"/>
                    <a:pt x="0" y="258917"/>
                  </a:cubicBezTo>
                  <a:lnTo>
                    <a:pt x="0" y="141065"/>
                  </a:lnTo>
                  <a:cubicBezTo>
                    <a:pt x="0" y="63157"/>
                    <a:pt x="63157" y="0"/>
                    <a:pt x="141065" y="0"/>
                  </a:cubicBezTo>
                  <a:close/>
                </a:path>
              </a:pathLst>
            </a:custGeom>
            <a:solidFill>
              <a:srgbClr val="BEE6D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 txBox="1"/>
            <p:nvPr/>
          </p:nvSpPr>
          <p:spPr>
            <a:xfrm>
              <a:off x="0" y="-66675"/>
              <a:ext cx="737178" cy="466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Mỹ đã dựng nên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bù nhìn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chống phá Hiệp định </a:t>
              </a:r>
              <a:endParaRPr i="1"/>
            </a:p>
          </p:txBody>
        </p:sp>
      </p:grpSp>
      <p:sp>
        <p:nvSpPr>
          <p:cNvPr id="201" name="Google Shape;201;p5"/>
          <p:cNvSpPr/>
          <p:nvPr/>
        </p:nvSpPr>
        <p:spPr>
          <a:xfrm>
            <a:off x="9977423" y="5414270"/>
            <a:ext cx="1123908" cy="1145552"/>
          </a:xfrm>
          <a:custGeom>
            <a:rect b="b" l="l" r="r" t="t"/>
            <a:pathLst>
              <a:path extrusionOk="0" h="1145552" w="1123908">
                <a:moveTo>
                  <a:pt x="0" y="0"/>
                </a:moveTo>
                <a:lnTo>
                  <a:pt x="1123908" y="0"/>
                </a:lnTo>
                <a:lnTo>
                  <a:pt x="1123908" y="1145552"/>
                </a:lnTo>
                <a:lnTo>
                  <a:pt x="0" y="1145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14049553" y="5434123"/>
            <a:ext cx="1123908" cy="1145552"/>
          </a:xfrm>
          <a:custGeom>
            <a:rect b="b" l="l" r="r" t="t"/>
            <a:pathLst>
              <a:path extrusionOk="0" h="1145552" w="1123908">
                <a:moveTo>
                  <a:pt x="0" y="0"/>
                </a:moveTo>
                <a:lnTo>
                  <a:pt x="1123908" y="0"/>
                </a:lnTo>
                <a:lnTo>
                  <a:pt x="1123908" y="1145552"/>
                </a:lnTo>
                <a:lnTo>
                  <a:pt x="0" y="1145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5"/>
          <p:cNvGrpSpPr/>
          <p:nvPr/>
        </p:nvGrpSpPr>
        <p:grpSpPr>
          <a:xfrm>
            <a:off x="15424393" y="5320929"/>
            <a:ext cx="2150253" cy="1117564"/>
            <a:chOff x="0" y="-66675"/>
            <a:chExt cx="667854" cy="347108"/>
          </a:xfrm>
        </p:grpSpPr>
        <p:sp>
          <p:nvSpPr>
            <p:cNvPr id="204" name="Google Shape;204;p5"/>
            <p:cNvSpPr/>
            <p:nvPr/>
          </p:nvSpPr>
          <p:spPr>
            <a:xfrm>
              <a:off x="0" y="0"/>
              <a:ext cx="667854" cy="280433"/>
            </a:xfrm>
            <a:custGeom>
              <a:rect b="b" l="l" r="r" t="t"/>
              <a:pathLst>
                <a:path extrusionOk="0" h="280433" w="667854">
                  <a:moveTo>
                    <a:pt x="464654" y="0"/>
                  </a:moveTo>
                  <a:cubicBezTo>
                    <a:pt x="576879" y="0"/>
                    <a:pt x="667854" y="62777"/>
                    <a:pt x="667854" y="140217"/>
                  </a:cubicBezTo>
                  <a:cubicBezTo>
                    <a:pt x="667854" y="217656"/>
                    <a:pt x="576879" y="280433"/>
                    <a:pt x="464654" y="280433"/>
                  </a:cubicBezTo>
                  <a:lnTo>
                    <a:pt x="203200" y="280433"/>
                  </a:lnTo>
                  <a:cubicBezTo>
                    <a:pt x="90976" y="280433"/>
                    <a:pt x="0" y="217656"/>
                    <a:pt x="0" y="140217"/>
                  </a:cubicBezTo>
                  <a:cubicBezTo>
                    <a:pt x="0" y="627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F1D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 txBox="1"/>
            <p:nvPr/>
          </p:nvSpPr>
          <p:spPr>
            <a:xfrm>
              <a:off x="0" y="-66675"/>
              <a:ext cx="667854" cy="34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Điều cốt lõi của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cách mạng</a:t>
              </a:r>
              <a:endParaRPr i="1"/>
            </a:p>
          </p:txBody>
        </p:sp>
      </p:grpSp>
      <p:sp>
        <p:nvSpPr>
          <p:cNvPr id="206" name="Google Shape;206;p5"/>
          <p:cNvSpPr txBox="1"/>
          <p:nvPr/>
        </p:nvSpPr>
        <p:spPr>
          <a:xfrm>
            <a:off x="14894646" y="3603171"/>
            <a:ext cx="32097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Phải ra sức </a:t>
            </a:r>
            <a:endParaRPr i="1"/>
          </a:p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củng cố miền Bắc</a:t>
            </a:r>
            <a:endParaRPr i="1"/>
          </a:p>
        </p:txBody>
      </p:sp>
      <p:sp>
        <p:nvSpPr>
          <p:cNvPr id="207" name="Google Shape;207;p5"/>
          <p:cNvSpPr txBox="1"/>
          <p:nvPr/>
        </p:nvSpPr>
        <p:spPr>
          <a:xfrm>
            <a:off x="14894646" y="7454277"/>
            <a:ext cx="32097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Giữ vững và đẩy mạnh</a:t>
            </a:r>
            <a:endParaRPr i="1"/>
          </a:p>
          <a:p>
            <a:pPr indent="0" lvl="0" marL="0" marR="0" rtl="0" algn="ctr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cuộc đấu tranh của </a:t>
            </a:r>
            <a:endParaRPr i="1"/>
          </a:p>
          <a:p>
            <a:pPr indent="0" lvl="0" marL="0" marR="0" rtl="0" algn="ctr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nhân dân miền Nam</a:t>
            </a:r>
            <a:endParaRPr i="1"/>
          </a:p>
        </p:txBody>
      </p:sp>
      <p:sp>
        <p:nvSpPr>
          <p:cNvPr id="208" name="Google Shape;208;p5"/>
          <p:cNvSpPr/>
          <p:nvPr/>
        </p:nvSpPr>
        <p:spPr>
          <a:xfrm rot="5400000">
            <a:off x="16097362" y="6651741"/>
            <a:ext cx="804316" cy="819805"/>
          </a:xfrm>
          <a:custGeom>
            <a:rect b="b" l="l" r="r" t="t"/>
            <a:pathLst>
              <a:path extrusionOk="0" h="819805" w="804316">
                <a:moveTo>
                  <a:pt x="0" y="0"/>
                </a:moveTo>
                <a:lnTo>
                  <a:pt x="804315" y="0"/>
                </a:lnTo>
                <a:lnTo>
                  <a:pt x="804315" y="819805"/>
                </a:lnTo>
                <a:lnTo>
                  <a:pt x="0" y="819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"/>
          <p:cNvSpPr/>
          <p:nvPr/>
        </p:nvSpPr>
        <p:spPr>
          <a:xfrm flipH="1" rot="5400000">
            <a:off x="16097362" y="4564295"/>
            <a:ext cx="804316" cy="819805"/>
          </a:xfrm>
          <a:custGeom>
            <a:rect b="b" l="l" r="r" t="t"/>
            <a:pathLst>
              <a:path extrusionOk="0" h="819805" w="804316">
                <a:moveTo>
                  <a:pt x="804315" y="0"/>
                </a:moveTo>
                <a:lnTo>
                  <a:pt x="0" y="0"/>
                </a:lnTo>
                <a:lnTo>
                  <a:pt x="0" y="819805"/>
                </a:lnTo>
                <a:lnTo>
                  <a:pt x="804315" y="819805"/>
                </a:lnTo>
                <a:lnTo>
                  <a:pt x="80431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5"/>
          <p:cNvGrpSpPr/>
          <p:nvPr/>
        </p:nvGrpSpPr>
        <p:grpSpPr>
          <a:xfrm>
            <a:off x="633600" y="2009525"/>
            <a:ext cx="3401478" cy="1413688"/>
            <a:chOff x="0" y="0"/>
            <a:chExt cx="4396379" cy="1769543"/>
          </a:xfrm>
        </p:grpSpPr>
        <p:sp>
          <p:nvSpPr>
            <p:cNvPr id="211" name="Google Shape;211;p5"/>
            <p:cNvSpPr/>
            <p:nvPr/>
          </p:nvSpPr>
          <p:spPr>
            <a:xfrm flipH="1"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4396379" y="0"/>
                  </a:moveTo>
                  <a:lnTo>
                    <a:pt x="0" y="0"/>
                  </a:lnTo>
                  <a:lnTo>
                    <a:pt x="0" y="1769543"/>
                  </a:lnTo>
                  <a:lnTo>
                    <a:pt x="4396379" y="1769543"/>
                  </a:lnTo>
                  <a:lnTo>
                    <a:pt x="4396379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 txBox="1"/>
            <p:nvPr/>
          </p:nvSpPr>
          <p:spPr>
            <a:xfrm>
              <a:off x="266628" y="42424"/>
              <a:ext cx="3966000" cy="16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cải tạo XHCN ở miền Bắc, chuyển cách mạng miền Nam sang thế tiến công (1954 - 1960)</a:t>
              </a:r>
              <a:endParaRPr i="1" sz="1300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/>
          <p:nvPr/>
        </p:nvSpPr>
        <p:spPr>
          <a:xfrm flipH="1">
            <a:off x="4989642" y="3978590"/>
            <a:ext cx="1615873" cy="1862677"/>
          </a:xfrm>
          <a:custGeom>
            <a:rect b="b" l="l" r="r" t="t"/>
            <a:pathLst>
              <a:path extrusionOk="0" h="1862677" w="1615873">
                <a:moveTo>
                  <a:pt x="1615872" y="0"/>
                </a:moveTo>
                <a:lnTo>
                  <a:pt x="0" y="0"/>
                </a:lnTo>
                <a:lnTo>
                  <a:pt x="0" y="1862678"/>
                </a:lnTo>
                <a:lnTo>
                  <a:pt x="1615872" y="1862678"/>
                </a:lnTo>
                <a:lnTo>
                  <a:pt x="16158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/>
          <p:nvPr/>
        </p:nvSpPr>
        <p:spPr>
          <a:xfrm rot="10800000">
            <a:off x="4989642" y="6066795"/>
            <a:ext cx="1615873" cy="1862677"/>
          </a:xfrm>
          <a:custGeom>
            <a:rect b="b" l="l" r="r" t="t"/>
            <a:pathLst>
              <a:path extrusionOk="0" h="1862677" w="1615873">
                <a:moveTo>
                  <a:pt x="1615872" y="1862677"/>
                </a:moveTo>
                <a:lnTo>
                  <a:pt x="0" y="1862677"/>
                </a:lnTo>
                <a:lnTo>
                  <a:pt x="0" y="0"/>
                </a:lnTo>
                <a:lnTo>
                  <a:pt x="1615872" y="0"/>
                </a:lnTo>
                <a:lnTo>
                  <a:pt x="1615872" y="186267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11344276" y="3978590"/>
            <a:ext cx="1615873" cy="1862677"/>
          </a:xfrm>
          <a:custGeom>
            <a:rect b="b" l="l" r="r" t="t"/>
            <a:pathLst>
              <a:path extrusionOk="0" h="1862677" w="1615873">
                <a:moveTo>
                  <a:pt x="0" y="0"/>
                </a:moveTo>
                <a:lnTo>
                  <a:pt x="1615873" y="0"/>
                </a:lnTo>
                <a:lnTo>
                  <a:pt x="1615873" y="1862678"/>
                </a:lnTo>
                <a:lnTo>
                  <a:pt x="0" y="1862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/>
          <p:nvPr/>
        </p:nvSpPr>
        <p:spPr>
          <a:xfrm flipH="1" rot="10800000">
            <a:off x="11344276" y="6009734"/>
            <a:ext cx="1615873" cy="1862677"/>
          </a:xfrm>
          <a:custGeom>
            <a:rect b="b" l="l" r="r" t="t"/>
            <a:pathLst>
              <a:path extrusionOk="0" h="1862677" w="1615873">
                <a:moveTo>
                  <a:pt x="0" y="1862677"/>
                </a:moveTo>
                <a:lnTo>
                  <a:pt x="1615873" y="1862677"/>
                </a:lnTo>
                <a:lnTo>
                  <a:pt x="1615873" y="0"/>
                </a:lnTo>
                <a:lnTo>
                  <a:pt x="0" y="0"/>
                </a:lnTo>
                <a:lnTo>
                  <a:pt x="0" y="186267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6"/>
          <p:cNvGrpSpPr/>
          <p:nvPr/>
        </p:nvGrpSpPr>
        <p:grpSpPr>
          <a:xfrm>
            <a:off x="5797578" y="4894226"/>
            <a:ext cx="3082929" cy="2014024"/>
            <a:chOff x="0" y="-57150"/>
            <a:chExt cx="811965" cy="530442"/>
          </a:xfrm>
        </p:grpSpPr>
        <p:sp>
          <p:nvSpPr>
            <p:cNvPr id="224" name="Google Shape;224;p6"/>
            <p:cNvSpPr/>
            <p:nvPr/>
          </p:nvSpPr>
          <p:spPr>
            <a:xfrm>
              <a:off x="0" y="0"/>
              <a:ext cx="811965" cy="473292"/>
            </a:xfrm>
            <a:custGeom>
              <a:rect b="b" l="l" r="r" t="t"/>
              <a:pathLst>
                <a:path extrusionOk="0" h="473292" w="811965">
                  <a:moveTo>
                    <a:pt x="128072" y="0"/>
                  </a:moveTo>
                  <a:lnTo>
                    <a:pt x="683893" y="0"/>
                  </a:lnTo>
                  <a:cubicBezTo>
                    <a:pt x="717860" y="0"/>
                    <a:pt x="750435" y="13493"/>
                    <a:pt x="774453" y="37512"/>
                  </a:cubicBezTo>
                  <a:cubicBezTo>
                    <a:pt x="798472" y="61530"/>
                    <a:pt x="811965" y="94105"/>
                    <a:pt x="811965" y="128072"/>
                  </a:cubicBezTo>
                  <a:lnTo>
                    <a:pt x="811965" y="345220"/>
                  </a:lnTo>
                  <a:cubicBezTo>
                    <a:pt x="811965" y="415953"/>
                    <a:pt x="754625" y="473292"/>
                    <a:pt x="683893" y="473292"/>
                  </a:cubicBezTo>
                  <a:lnTo>
                    <a:pt x="128072" y="473292"/>
                  </a:lnTo>
                  <a:cubicBezTo>
                    <a:pt x="57340" y="473292"/>
                    <a:pt x="0" y="415953"/>
                    <a:pt x="0" y="345220"/>
                  </a:cubicBezTo>
                  <a:lnTo>
                    <a:pt x="0" y="128072"/>
                  </a:lnTo>
                  <a:cubicBezTo>
                    <a:pt x="0" y="57340"/>
                    <a:pt x="57340" y="0"/>
                    <a:pt x="128072" y="0"/>
                  </a:cubicBezTo>
                  <a:close/>
                </a:path>
              </a:pathLst>
            </a:custGeom>
            <a:solidFill>
              <a:srgbClr val="DA25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"/>
            <p:cNvSpPr txBox="1"/>
            <p:nvPr/>
          </p:nvSpPr>
          <p:spPr>
            <a:xfrm>
              <a:off x="0" y="-57150"/>
              <a:ext cx="811965" cy="530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và 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phát triển nông nghiệp là trọng tâm</a:t>
              </a:r>
              <a:endParaRPr i="1"/>
            </a:p>
          </p:txBody>
        </p:sp>
      </p:grpSp>
      <p:grpSp>
        <p:nvGrpSpPr>
          <p:cNvPr id="226" name="Google Shape;226;p6"/>
          <p:cNvGrpSpPr/>
          <p:nvPr/>
        </p:nvGrpSpPr>
        <p:grpSpPr>
          <a:xfrm>
            <a:off x="9069283" y="4894226"/>
            <a:ext cx="3082929" cy="2014024"/>
            <a:chOff x="0" y="-57150"/>
            <a:chExt cx="811965" cy="530442"/>
          </a:xfrm>
        </p:grpSpPr>
        <p:sp>
          <p:nvSpPr>
            <p:cNvPr id="227" name="Google Shape;227;p6"/>
            <p:cNvSpPr/>
            <p:nvPr/>
          </p:nvSpPr>
          <p:spPr>
            <a:xfrm>
              <a:off x="0" y="0"/>
              <a:ext cx="811965" cy="473292"/>
            </a:xfrm>
            <a:custGeom>
              <a:rect b="b" l="l" r="r" t="t"/>
              <a:pathLst>
                <a:path extrusionOk="0" h="473292" w="811965">
                  <a:moveTo>
                    <a:pt x="128072" y="0"/>
                  </a:moveTo>
                  <a:lnTo>
                    <a:pt x="683893" y="0"/>
                  </a:lnTo>
                  <a:cubicBezTo>
                    <a:pt x="717860" y="0"/>
                    <a:pt x="750435" y="13493"/>
                    <a:pt x="774453" y="37512"/>
                  </a:cubicBezTo>
                  <a:cubicBezTo>
                    <a:pt x="798472" y="61530"/>
                    <a:pt x="811965" y="94105"/>
                    <a:pt x="811965" y="128072"/>
                  </a:cubicBezTo>
                  <a:lnTo>
                    <a:pt x="811965" y="345220"/>
                  </a:lnTo>
                  <a:cubicBezTo>
                    <a:pt x="811965" y="415953"/>
                    <a:pt x="754625" y="473292"/>
                    <a:pt x="683893" y="473292"/>
                  </a:cubicBezTo>
                  <a:lnTo>
                    <a:pt x="128072" y="473292"/>
                  </a:lnTo>
                  <a:cubicBezTo>
                    <a:pt x="57340" y="473292"/>
                    <a:pt x="0" y="415953"/>
                    <a:pt x="0" y="345220"/>
                  </a:cubicBezTo>
                  <a:lnTo>
                    <a:pt x="0" y="128072"/>
                  </a:lnTo>
                  <a:cubicBezTo>
                    <a:pt x="0" y="57340"/>
                    <a:pt x="57340" y="0"/>
                    <a:pt x="128072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6"/>
            <p:cNvSpPr txBox="1"/>
            <p:nvPr/>
          </p:nvSpPr>
          <p:spPr>
            <a:xfrm>
              <a:off x="0" y="-57150"/>
              <a:ext cx="811965" cy="530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5F1A1F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nghiệp,</a:t>
              </a:r>
              <a:endParaRPr i="1"/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9">
                  <a:solidFill>
                    <a:srgbClr val="5F1A1F"/>
                  </a:solidFill>
                  <a:latin typeface="Vollkorn"/>
                  <a:ea typeface="Vollkorn"/>
                  <a:cs typeface="Vollkorn"/>
                  <a:sym typeface="Vollkorn"/>
                </a:rPr>
                <a:t>tiểu thủ công nghiệp, giao thông vận tải</a:t>
              </a:r>
              <a:endParaRPr i="1"/>
            </a:p>
          </p:txBody>
        </p:sp>
      </p:grpSp>
      <p:grpSp>
        <p:nvGrpSpPr>
          <p:cNvPr id="229" name="Google Shape;229;p6"/>
          <p:cNvGrpSpPr/>
          <p:nvPr/>
        </p:nvGrpSpPr>
        <p:grpSpPr>
          <a:xfrm>
            <a:off x="1829594" y="6914080"/>
            <a:ext cx="3108691" cy="1182240"/>
            <a:chOff x="0" y="-47625"/>
            <a:chExt cx="739158" cy="281103"/>
          </a:xfrm>
        </p:grpSpPr>
        <p:sp>
          <p:nvSpPr>
            <p:cNvPr id="230" name="Google Shape;230;p6"/>
            <p:cNvSpPr/>
            <p:nvPr/>
          </p:nvSpPr>
          <p:spPr>
            <a:xfrm>
              <a:off x="0" y="0"/>
              <a:ext cx="739158" cy="233478"/>
            </a:xfrm>
            <a:custGeom>
              <a:rect b="b" l="l" r="r" t="t"/>
              <a:pathLst>
                <a:path extrusionOk="0" h="233478" w="739158">
                  <a:moveTo>
                    <a:pt x="116739" y="0"/>
                  </a:moveTo>
                  <a:lnTo>
                    <a:pt x="622419" y="0"/>
                  </a:lnTo>
                  <a:cubicBezTo>
                    <a:pt x="686892" y="0"/>
                    <a:pt x="739158" y="52266"/>
                    <a:pt x="739158" y="116739"/>
                  </a:cubicBezTo>
                  <a:lnTo>
                    <a:pt x="739158" y="116739"/>
                  </a:lnTo>
                  <a:cubicBezTo>
                    <a:pt x="739158" y="181212"/>
                    <a:pt x="686892" y="233478"/>
                    <a:pt x="622419" y="233478"/>
                  </a:cubicBezTo>
                  <a:lnTo>
                    <a:pt x="116739" y="233478"/>
                  </a:lnTo>
                  <a:cubicBezTo>
                    <a:pt x="52266" y="233478"/>
                    <a:pt x="0" y="181212"/>
                    <a:pt x="0" y="116739"/>
                  </a:cubicBezTo>
                  <a:lnTo>
                    <a:pt x="0" y="116739"/>
                  </a:lnTo>
                  <a:cubicBezTo>
                    <a:pt x="0" y="52266"/>
                    <a:pt x="52266" y="0"/>
                    <a:pt x="116739" y="0"/>
                  </a:cubicBezTo>
                  <a:close/>
                </a:path>
              </a:pathLst>
            </a:custGeom>
            <a:solidFill>
              <a:srgbClr val="AF1D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6"/>
            <p:cNvSpPr txBox="1"/>
            <p:nvPr/>
          </p:nvSpPr>
          <p:spPr>
            <a:xfrm>
              <a:off x="0" y="-47625"/>
              <a:ext cx="739158" cy="281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Cải cách ruộng đất</a:t>
              </a:r>
              <a:endParaRPr i="1"/>
            </a:p>
          </p:txBody>
        </p:sp>
      </p:grpSp>
      <p:grpSp>
        <p:nvGrpSpPr>
          <p:cNvPr id="232" name="Google Shape;232;p6"/>
          <p:cNvGrpSpPr/>
          <p:nvPr/>
        </p:nvGrpSpPr>
        <p:grpSpPr>
          <a:xfrm>
            <a:off x="1829594" y="3467531"/>
            <a:ext cx="3108691" cy="1170346"/>
            <a:chOff x="0" y="-47625"/>
            <a:chExt cx="739158" cy="278275"/>
          </a:xfrm>
        </p:grpSpPr>
        <p:sp>
          <p:nvSpPr>
            <p:cNvPr id="233" name="Google Shape;233;p6"/>
            <p:cNvSpPr/>
            <p:nvPr/>
          </p:nvSpPr>
          <p:spPr>
            <a:xfrm>
              <a:off x="0" y="0"/>
              <a:ext cx="739158" cy="230650"/>
            </a:xfrm>
            <a:custGeom>
              <a:rect b="b" l="l" r="r" t="t"/>
              <a:pathLst>
                <a:path extrusionOk="0" h="230650" w="739158">
                  <a:moveTo>
                    <a:pt x="115325" y="0"/>
                  </a:moveTo>
                  <a:lnTo>
                    <a:pt x="623833" y="0"/>
                  </a:lnTo>
                  <a:cubicBezTo>
                    <a:pt x="687525" y="0"/>
                    <a:pt x="739158" y="51633"/>
                    <a:pt x="739158" y="115325"/>
                  </a:cubicBezTo>
                  <a:lnTo>
                    <a:pt x="739158" y="115325"/>
                  </a:lnTo>
                  <a:cubicBezTo>
                    <a:pt x="739158" y="179017"/>
                    <a:pt x="687525" y="230650"/>
                    <a:pt x="623833" y="230650"/>
                  </a:cubicBezTo>
                  <a:lnTo>
                    <a:pt x="115325" y="230650"/>
                  </a:lnTo>
                  <a:cubicBezTo>
                    <a:pt x="51633" y="230650"/>
                    <a:pt x="0" y="179017"/>
                    <a:pt x="0" y="115325"/>
                  </a:cubicBezTo>
                  <a:lnTo>
                    <a:pt x="0" y="115325"/>
                  </a:lnTo>
                  <a:cubicBezTo>
                    <a:pt x="0" y="51633"/>
                    <a:pt x="51633" y="0"/>
                    <a:pt x="115325" y="0"/>
                  </a:cubicBezTo>
                  <a:close/>
                </a:path>
              </a:pathLst>
            </a:custGeom>
            <a:solidFill>
              <a:srgbClr val="AF1D2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6"/>
            <p:cNvSpPr txBox="1"/>
            <p:nvPr/>
          </p:nvSpPr>
          <p:spPr>
            <a:xfrm>
              <a:off x="0" y="-47625"/>
              <a:ext cx="739158" cy="278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Vận động đổi công,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0">
                  <a:solidFill>
                    <a:srgbClr val="FFFF00"/>
                  </a:solidFill>
                  <a:latin typeface="Vollkorn"/>
                  <a:ea typeface="Vollkorn"/>
                  <a:cs typeface="Vollkorn"/>
                  <a:sym typeface="Vollkorn"/>
                </a:rPr>
                <a:t>giúp nhau sản xuất</a:t>
              </a:r>
              <a:endParaRPr i="1"/>
            </a:p>
          </p:txBody>
        </p:sp>
      </p:grpSp>
      <p:grpSp>
        <p:nvGrpSpPr>
          <p:cNvPr id="235" name="Google Shape;235;p6"/>
          <p:cNvGrpSpPr/>
          <p:nvPr/>
        </p:nvGrpSpPr>
        <p:grpSpPr>
          <a:xfrm>
            <a:off x="7893615" y="1926937"/>
            <a:ext cx="2000684" cy="2000684"/>
            <a:chOff x="0" y="0"/>
            <a:chExt cx="812800" cy="812800"/>
          </a:xfrm>
        </p:grpSpPr>
        <p:sp>
          <p:nvSpPr>
            <p:cNvPr id="236" name="Google Shape;236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C8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11/1958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HNTW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lần thứ 14</a:t>
              </a:r>
              <a:endParaRPr i="1"/>
            </a:p>
          </p:txBody>
        </p:sp>
      </p:grpSp>
      <p:sp>
        <p:nvSpPr>
          <p:cNvPr id="238" name="Google Shape;238;p6"/>
          <p:cNvSpPr/>
          <p:nvPr/>
        </p:nvSpPr>
        <p:spPr>
          <a:xfrm rot="-5400000">
            <a:off x="8446627" y="4711408"/>
            <a:ext cx="1064269" cy="917207"/>
          </a:xfrm>
          <a:custGeom>
            <a:rect b="b" l="l" r="r" t="t"/>
            <a:pathLst>
              <a:path extrusionOk="0" h="917207" w="1064269">
                <a:moveTo>
                  <a:pt x="0" y="0"/>
                </a:moveTo>
                <a:lnTo>
                  <a:pt x="1064269" y="0"/>
                </a:lnTo>
                <a:lnTo>
                  <a:pt x="1064269" y="917207"/>
                </a:lnTo>
                <a:lnTo>
                  <a:pt x="0" y="9172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240" name="Google Shape;240;p6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241" name="Google Shape;241;p6"/>
          <p:cNvSpPr txBox="1"/>
          <p:nvPr/>
        </p:nvSpPr>
        <p:spPr>
          <a:xfrm>
            <a:off x="537524" y="3108088"/>
            <a:ext cx="3577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chủ trương miền Bắc</a:t>
            </a:r>
            <a:endParaRPr i="1" sz="2334" u="sng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1028700" y="8172520"/>
            <a:ext cx="4829400" cy="20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7/1956 Chế độ chiếm hữu ruộng đất </a:t>
            </a:r>
            <a:endParaRPr i="1" sz="1300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kiến ở miền Bắc đã xóa bỏ hoàn toàn</a:t>
            </a:r>
            <a:endParaRPr i="1" sz="1300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Hơn 9 triệu người trong 2 triệu hộ</a:t>
            </a:r>
            <a:endParaRPr i="1" sz="1300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được chia 810.000 ha ruộng đất</a:t>
            </a:r>
            <a:endParaRPr i="1" sz="1300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86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1509398" y="4904952"/>
            <a:ext cx="38679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1957, năng suất và sản lượng</a:t>
            </a:r>
            <a:endParaRPr i="1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đạt mức trước chiến tranh (1939), </a:t>
            </a:r>
            <a:endParaRPr i="1"/>
          </a:p>
          <a:p>
            <a:pPr indent="0" lvl="0" marL="0" marR="0" rtl="0" algn="ctr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8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năm cao nhất thời Pháp thuộc</a:t>
            </a:r>
            <a:endParaRPr i="1"/>
          </a:p>
        </p:txBody>
      </p:sp>
      <p:sp>
        <p:nvSpPr>
          <p:cNvPr id="244" name="Google Shape;244;p6"/>
          <p:cNvSpPr txBox="1"/>
          <p:nvPr/>
        </p:nvSpPr>
        <p:spPr>
          <a:xfrm>
            <a:off x="13431537" y="3330808"/>
            <a:ext cx="4192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Đã xây mới 7 nhà máy</a:t>
            </a:r>
            <a:endParaRPr i="1"/>
          </a:p>
        </p:txBody>
      </p:sp>
      <p:sp>
        <p:nvSpPr>
          <p:cNvPr id="245" name="Google Shape;245;p6"/>
          <p:cNvSpPr txBox="1"/>
          <p:nvPr/>
        </p:nvSpPr>
        <p:spPr>
          <a:xfrm>
            <a:off x="13151119" y="3900906"/>
            <a:ext cx="4878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Đang xây thêm 11 nhà máy</a:t>
            </a:r>
            <a:endParaRPr i="1"/>
          </a:p>
        </p:txBody>
      </p:sp>
      <p:sp>
        <p:nvSpPr>
          <p:cNvPr id="246" name="Google Shape;246;p6"/>
          <p:cNvSpPr txBox="1"/>
          <p:nvPr/>
        </p:nvSpPr>
        <p:spPr>
          <a:xfrm>
            <a:off x="13200365" y="4374455"/>
            <a:ext cx="4878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Củng cố 28 xí nghiệp cũ</a:t>
            </a:r>
            <a:endParaRPr i="1"/>
          </a:p>
        </p:txBody>
      </p:sp>
      <p:sp>
        <p:nvSpPr>
          <p:cNvPr id="247" name="Google Shape;247;p6"/>
          <p:cNvSpPr txBox="1"/>
          <p:nvPr/>
        </p:nvSpPr>
        <p:spPr>
          <a:xfrm>
            <a:off x="13150649" y="4850705"/>
            <a:ext cx="4878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1955: 28 tỷ đồng </a:t>
            </a:r>
            <a:endParaRPr i="1"/>
          </a:p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--&gt; 1957: 232 tỷ đồng</a:t>
            </a:r>
            <a:endParaRPr i="1"/>
          </a:p>
        </p:txBody>
      </p:sp>
      <p:sp>
        <p:nvSpPr>
          <p:cNvPr id="248" name="Google Shape;248;p6"/>
          <p:cNvSpPr txBox="1"/>
          <p:nvPr/>
        </p:nvSpPr>
        <p:spPr>
          <a:xfrm>
            <a:off x="13119022" y="7371084"/>
            <a:ext cx="48285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Khôi phục 657km đường sắt</a:t>
            </a:r>
            <a:endParaRPr i="1"/>
          </a:p>
        </p:txBody>
      </p:sp>
      <p:sp>
        <p:nvSpPr>
          <p:cNvPr id="249" name="Google Shape;249;p6"/>
          <p:cNvSpPr txBox="1"/>
          <p:nvPr/>
        </p:nvSpPr>
        <p:spPr>
          <a:xfrm>
            <a:off x="13119022" y="8158342"/>
            <a:ext cx="48285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1624 Km đường bộ</a:t>
            </a:r>
            <a:endParaRPr i="1"/>
          </a:p>
        </p:txBody>
      </p:sp>
      <p:sp>
        <p:nvSpPr>
          <p:cNvPr id="250" name="Google Shape;250;p6"/>
          <p:cNvSpPr txBox="1"/>
          <p:nvPr/>
        </p:nvSpPr>
        <p:spPr>
          <a:xfrm>
            <a:off x="12607904" y="8926331"/>
            <a:ext cx="5802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Làm mới 600km  trục đường chính</a:t>
            </a:r>
            <a:endParaRPr i="1"/>
          </a:p>
        </p:txBody>
      </p:sp>
      <p:sp>
        <p:nvSpPr>
          <p:cNvPr id="251" name="Google Shape;251;p6"/>
          <p:cNvSpPr txBox="1"/>
          <p:nvPr/>
        </p:nvSpPr>
        <p:spPr>
          <a:xfrm>
            <a:off x="8054484" y="6686160"/>
            <a:ext cx="19278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596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1957</a:t>
            </a:r>
            <a:endParaRPr i="1"/>
          </a:p>
        </p:txBody>
      </p:sp>
      <p:sp>
        <p:nvSpPr>
          <p:cNvPr id="252" name="Google Shape;252;p6"/>
          <p:cNvSpPr txBox="1"/>
          <p:nvPr/>
        </p:nvSpPr>
        <p:spPr>
          <a:xfrm>
            <a:off x="6564504" y="4093467"/>
            <a:ext cx="482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Kế hoạch 3 năm</a:t>
            </a:r>
            <a:endParaRPr i="1"/>
          </a:p>
        </p:txBody>
      </p:sp>
      <p:grpSp>
        <p:nvGrpSpPr>
          <p:cNvPr id="253" name="Google Shape;253;p6"/>
          <p:cNvGrpSpPr/>
          <p:nvPr/>
        </p:nvGrpSpPr>
        <p:grpSpPr>
          <a:xfrm>
            <a:off x="625425" y="1679250"/>
            <a:ext cx="3401478" cy="1413688"/>
            <a:chOff x="0" y="0"/>
            <a:chExt cx="4396379" cy="1769543"/>
          </a:xfrm>
        </p:grpSpPr>
        <p:sp>
          <p:nvSpPr>
            <p:cNvPr id="254" name="Google Shape;254;p6"/>
            <p:cNvSpPr/>
            <p:nvPr/>
          </p:nvSpPr>
          <p:spPr>
            <a:xfrm flipH="1"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4396379" y="0"/>
                  </a:moveTo>
                  <a:lnTo>
                    <a:pt x="0" y="0"/>
                  </a:lnTo>
                  <a:lnTo>
                    <a:pt x="0" y="1769543"/>
                  </a:lnTo>
                  <a:lnTo>
                    <a:pt x="4396379" y="1769543"/>
                  </a:lnTo>
                  <a:lnTo>
                    <a:pt x="4396379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6"/>
            <p:cNvSpPr txBox="1"/>
            <p:nvPr/>
          </p:nvSpPr>
          <p:spPr>
            <a:xfrm>
              <a:off x="266628" y="42424"/>
              <a:ext cx="3966000" cy="16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cải tạo XHCN ở miền Bắc, chuyển cách mạng miền Nam sang thế tiến công (1954 - 1960)</a:t>
              </a:r>
              <a:endParaRPr i="1" sz="1300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7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b="1" i="1"/>
          </a:p>
        </p:txBody>
      </p:sp>
      <p:sp>
        <p:nvSpPr>
          <p:cNvPr id="263" name="Google Shape;263;p7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b="1" i="1"/>
          </a:p>
        </p:txBody>
      </p:sp>
      <p:sp>
        <p:nvSpPr>
          <p:cNvPr id="264" name="Google Shape;264;p7"/>
          <p:cNvSpPr txBox="1"/>
          <p:nvPr/>
        </p:nvSpPr>
        <p:spPr>
          <a:xfrm>
            <a:off x="537524" y="3108088"/>
            <a:ext cx="3501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hiện chủ trương miền Bắc</a:t>
            </a:r>
            <a:endParaRPr i="1" sz="2334" u="sng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grpSp>
        <p:nvGrpSpPr>
          <p:cNvPr id="265" name="Google Shape;265;p7"/>
          <p:cNvGrpSpPr/>
          <p:nvPr/>
        </p:nvGrpSpPr>
        <p:grpSpPr>
          <a:xfrm>
            <a:off x="7697759" y="5303087"/>
            <a:ext cx="2367111" cy="2367111"/>
            <a:chOff x="0" y="0"/>
            <a:chExt cx="812800" cy="812800"/>
          </a:xfrm>
        </p:grpSpPr>
        <p:sp>
          <p:nvSpPr>
            <p:cNvPr id="266" name="Google Shape;266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4/1959</a:t>
              </a:r>
              <a:endParaRPr i="1"/>
            </a:p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HNTW </a:t>
              </a:r>
              <a:endParaRPr i="1"/>
            </a:p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lần thứ 16</a:t>
              </a:r>
              <a:endParaRPr i="1"/>
            </a:p>
          </p:txBody>
        </p:sp>
      </p:grpSp>
      <p:grpSp>
        <p:nvGrpSpPr>
          <p:cNvPr id="268" name="Google Shape;268;p7"/>
          <p:cNvGrpSpPr/>
          <p:nvPr/>
        </p:nvGrpSpPr>
        <p:grpSpPr>
          <a:xfrm>
            <a:off x="3014766" y="6420609"/>
            <a:ext cx="2024429" cy="1154558"/>
            <a:chOff x="0" y="-57150"/>
            <a:chExt cx="812800" cy="463550"/>
          </a:xfrm>
        </p:grpSpPr>
        <p:sp>
          <p:nvSpPr>
            <p:cNvPr id="269" name="Google Shape;269;p7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195037" y="0"/>
                  </a:moveTo>
                  <a:lnTo>
                    <a:pt x="617763" y="0"/>
                  </a:lnTo>
                  <a:cubicBezTo>
                    <a:pt x="725479" y="0"/>
                    <a:pt x="812800" y="87321"/>
                    <a:pt x="812800" y="195037"/>
                  </a:cubicBezTo>
                  <a:lnTo>
                    <a:pt x="812800" y="211363"/>
                  </a:lnTo>
                  <a:cubicBezTo>
                    <a:pt x="812800" y="319079"/>
                    <a:pt x="725479" y="406400"/>
                    <a:pt x="617763" y="406400"/>
                  </a:cubicBezTo>
                  <a:lnTo>
                    <a:pt x="195037" y="406400"/>
                  </a:lnTo>
                  <a:cubicBezTo>
                    <a:pt x="87321" y="406400"/>
                    <a:pt x="0" y="319079"/>
                    <a:pt x="0" y="211363"/>
                  </a:cubicBezTo>
                  <a:lnTo>
                    <a:pt x="0" y="195037"/>
                  </a:lnTo>
                  <a:cubicBezTo>
                    <a:pt x="0" y="87321"/>
                    <a:pt x="87321" y="0"/>
                    <a:pt x="195037" y="0"/>
                  </a:cubicBezTo>
                  <a:close/>
                </a:path>
              </a:pathLst>
            </a:custGeom>
            <a:solidFill>
              <a:srgbClr val="C3D8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7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Hình thức &amp;</a:t>
              </a:r>
              <a:endParaRPr i="1"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bước đi</a:t>
              </a:r>
              <a:endParaRPr i="1"/>
            </a:p>
          </p:txBody>
        </p:sp>
      </p:grpSp>
      <p:grpSp>
        <p:nvGrpSpPr>
          <p:cNvPr id="271" name="Google Shape;271;p7"/>
          <p:cNvGrpSpPr/>
          <p:nvPr/>
        </p:nvGrpSpPr>
        <p:grpSpPr>
          <a:xfrm>
            <a:off x="900275" y="7583637"/>
            <a:ext cx="2612052" cy="1301618"/>
            <a:chOff x="0" y="-47625"/>
            <a:chExt cx="1048728" cy="522594"/>
          </a:xfrm>
        </p:grpSpPr>
        <p:sp>
          <p:nvSpPr>
            <p:cNvPr id="272" name="Google Shape;272;p7"/>
            <p:cNvSpPr/>
            <p:nvPr/>
          </p:nvSpPr>
          <p:spPr>
            <a:xfrm>
              <a:off x="0" y="0"/>
              <a:ext cx="1048728" cy="474969"/>
            </a:xfrm>
            <a:custGeom>
              <a:rect b="b" l="l" r="r" t="t"/>
              <a:pathLst>
                <a:path extrusionOk="0" h="474969" w="1048728">
                  <a:moveTo>
                    <a:pt x="845528" y="0"/>
                  </a:moveTo>
                  <a:cubicBezTo>
                    <a:pt x="957752" y="0"/>
                    <a:pt x="1048728" y="106326"/>
                    <a:pt x="1048728" y="237485"/>
                  </a:cubicBezTo>
                  <a:cubicBezTo>
                    <a:pt x="1048728" y="368644"/>
                    <a:pt x="957752" y="474969"/>
                    <a:pt x="845528" y="474969"/>
                  </a:cubicBezTo>
                  <a:lnTo>
                    <a:pt x="203200" y="474969"/>
                  </a:lnTo>
                  <a:cubicBezTo>
                    <a:pt x="90976" y="474969"/>
                    <a:pt x="0" y="368644"/>
                    <a:pt x="0" y="237485"/>
                  </a:cubicBezTo>
                  <a:cubicBezTo>
                    <a:pt x="0" y="1063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3D8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7"/>
            <p:cNvSpPr txBox="1"/>
            <p:nvPr/>
          </p:nvSpPr>
          <p:spPr>
            <a:xfrm>
              <a:off x="0" y="-47625"/>
              <a:ext cx="1048728" cy="5225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Hợp tác hóa </a:t>
              </a:r>
              <a:endParaRPr i="1"/>
            </a:p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(Thủy lợi hóa và tổ chức lại lao động)</a:t>
              </a:r>
              <a:endParaRPr i="1"/>
            </a:p>
          </p:txBody>
        </p:sp>
      </p:grpSp>
      <p:grpSp>
        <p:nvGrpSpPr>
          <p:cNvPr id="274" name="Google Shape;274;p7"/>
          <p:cNvGrpSpPr/>
          <p:nvPr/>
        </p:nvGrpSpPr>
        <p:grpSpPr>
          <a:xfrm>
            <a:off x="4511453" y="7767066"/>
            <a:ext cx="2612052" cy="1011660"/>
            <a:chOff x="0" y="-66675"/>
            <a:chExt cx="1048728" cy="406178"/>
          </a:xfrm>
        </p:grpSpPr>
        <p:sp>
          <p:nvSpPr>
            <p:cNvPr id="275" name="Google Shape;275;p7"/>
            <p:cNvSpPr/>
            <p:nvPr/>
          </p:nvSpPr>
          <p:spPr>
            <a:xfrm>
              <a:off x="0" y="0"/>
              <a:ext cx="1048728" cy="339503"/>
            </a:xfrm>
            <a:custGeom>
              <a:rect b="b" l="l" r="r" t="t"/>
              <a:pathLst>
                <a:path extrusionOk="0" h="339503" w="1048728">
                  <a:moveTo>
                    <a:pt x="845528" y="0"/>
                  </a:moveTo>
                  <a:cubicBezTo>
                    <a:pt x="957752" y="0"/>
                    <a:pt x="1048728" y="76000"/>
                    <a:pt x="1048728" y="169751"/>
                  </a:cubicBezTo>
                  <a:cubicBezTo>
                    <a:pt x="1048728" y="263502"/>
                    <a:pt x="957752" y="339503"/>
                    <a:pt x="845528" y="339503"/>
                  </a:cubicBezTo>
                  <a:lnTo>
                    <a:pt x="203200" y="339503"/>
                  </a:lnTo>
                  <a:cubicBezTo>
                    <a:pt x="90976" y="339503"/>
                    <a:pt x="0" y="263502"/>
                    <a:pt x="0" y="169751"/>
                  </a:cubicBezTo>
                  <a:cubicBezTo>
                    <a:pt x="0" y="760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3D8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7"/>
            <p:cNvSpPr txBox="1"/>
            <p:nvPr/>
          </p:nvSpPr>
          <p:spPr>
            <a:xfrm>
              <a:off x="0" y="-66675"/>
              <a:ext cx="1048728" cy="406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Cơ giới hóa</a:t>
              </a:r>
              <a:endParaRPr i="1"/>
            </a:p>
          </p:txBody>
        </p:sp>
      </p:grpSp>
      <p:sp>
        <p:nvSpPr>
          <p:cNvPr id="277" name="Google Shape;277;p7"/>
          <p:cNvSpPr/>
          <p:nvPr/>
        </p:nvSpPr>
        <p:spPr>
          <a:xfrm>
            <a:off x="3658485" y="7994470"/>
            <a:ext cx="709259" cy="722917"/>
          </a:xfrm>
          <a:custGeom>
            <a:rect b="b" l="l" r="r" t="t"/>
            <a:pathLst>
              <a:path extrusionOk="0" h="722917" w="709259">
                <a:moveTo>
                  <a:pt x="0" y="0"/>
                </a:moveTo>
                <a:lnTo>
                  <a:pt x="709259" y="0"/>
                </a:lnTo>
                <a:lnTo>
                  <a:pt x="709259" y="722917"/>
                </a:lnTo>
                <a:lnTo>
                  <a:pt x="0" y="72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7"/>
          <p:cNvGrpSpPr/>
          <p:nvPr/>
        </p:nvGrpSpPr>
        <p:grpSpPr>
          <a:xfrm>
            <a:off x="3014766" y="5184468"/>
            <a:ext cx="2024429" cy="1130834"/>
            <a:chOff x="0" y="-47625"/>
            <a:chExt cx="812800" cy="454025"/>
          </a:xfrm>
        </p:grpSpPr>
        <p:sp>
          <p:nvSpPr>
            <p:cNvPr id="279" name="Google Shape;279;p7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195037" y="0"/>
                  </a:moveTo>
                  <a:lnTo>
                    <a:pt x="617763" y="0"/>
                  </a:lnTo>
                  <a:cubicBezTo>
                    <a:pt x="725479" y="0"/>
                    <a:pt x="812800" y="87321"/>
                    <a:pt x="812800" y="195037"/>
                  </a:cubicBezTo>
                  <a:lnTo>
                    <a:pt x="812800" y="211363"/>
                  </a:lnTo>
                  <a:cubicBezTo>
                    <a:pt x="812800" y="319079"/>
                    <a:pt x="725479" y="406400"/>
                    <a:pt x="617763" y="406400"/>
                  </a:cubicBezTo>
                  <a:lnTo>
                    <a:pt x="195037" y="406400"/>
                  </a:lnTo>
                  <a:cubicBezTo>
                    <a:pt x="87321" y="406400"/>
                    <a:pt x="0" y="319079"/>
                    <a:pt x="0" y="211363"/>
                  </a:cubicBezTo>
                  <a:lnTo>
                    <a:pt x="0" y="195037"/>
                  </a:lnTo>
                  <a:cubicBezTo>
                    <a:pt x="0" y="87321"/>
                    <a:pt x="87321" y="0"/>
                    <a:pt x="195037" y="0"/>
                  </a:cubicBezTo>
                  <a:close/>
                </a:path>
              </a:pathLst>
            </a:custGeom>
            <a:solidFill>
              <a:srgbClr val="D7E8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7"/>
            <p:cNvSpPr txBox="1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Ba nguyên tắc</a:t>
              </a:r>
              <a:endParaRPr i="1"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hợp tác xã</a:t>
              </a:r>
              <a:endParaRPr i="1"/>
            </a:p>
          </p:txBody>
        </p:sp>
      </p:grpSp>
      <p:grpSp>
        <p:nvGrpSpPr>
          <p:cNvPr id="281" name="Google Shape;281;p7"/>
          <p:cNvGrpSpPr/>
          <p:nvPr/>
        </p:nvGrpSpPr>
        <p:grpSpPr>
          <a:xfrm>
            <a:off x="678143" y="4082609"/>
            <a:ext cx="2024429" cy="964213"/>
            <a:chOff x="0" y="-47625"/>
            <a:chExt cx="812800" cy="387128"/>
          </a:xfrm>
        </p:grpSpPr>
        <p:sp>
          <p:nvSpPr>
            <p:cNvPr id="282" name="Google Shape;282;p7"/>
            <p:cNvSpPr/>
            <p:nvPr/>
          </p:nvSpPr>
          <p:spPr>
            <a:xfrm>
              <a:off x="0" y="0"/>
              <a:ext cx="812800" cy="339503"/>
            </a:xfrm>
            <a:custGeom>
              <a:rect b="b" l="l" r="r" t="t"/>
              <a:pathLst>
                <a:path extrusionOk="0" h="339503" w="812800">
                  <a:moveTo>
                    <a:pt x="609600" y="0"/>
                  </a:moveTo>
                  <a:cubicBezTo>
                    <a:pt x="721824" y="0"/>
                    <a:pt x="812800" y="76000"/>
                    <a:pt x="812800" y="169751"/>
                  </a:cubicBezTo>
                  <a:cubicBezTo>
                    <a:pt x="812800" y="263502"/>
                    <a:pt x="721824" y="339503"/>
                    <a:pt x="609600" y="339503"/>
                  </a:cubicBezTo>
                  <a:lnTo>
                    <a:pt x="203200" y="339503"/>
                  </a:lnTo>
                  <a:cubicBezTo>
                    <a:pt x="90976" y="339503"/>
                    <a:pt x="0" y="263502"/>
                    <a:pt x="0" y="169751"/>
                  </a:cubicBezTo>
                  <a:cubicBezTo>
                    <a:pt x="0" y="760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7E8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7"/>
            <p:cNvSpPr txBox="1"/>
            <p:nvPr/>
          </p:nvSpPr>
          <p:spPr>
            <a:xfrm>
              <a:off x="0" y="-47625"/>
              <a:ext cx="812800" cy="387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Tự nguyện</a:t>
              </a:r>
              <a:endParaRPr i="1"/>
            </a:p>
          </p:txBody>
        </p:sp>
      </p:grpSp>
      <p:grpSp>
        <p:nvGrpSpPr>
          <p:cNvPr id="284" name="Google Shape;284;p7"/>
          <p:cNvGrpSpPr/>
          <p:nvPr/>
        </p:nvGrpSpPr>
        <p:grpSpPr>
          <a:xfrm>
            <a:off x="3014547" y="4082609"/>
            <a:ext cx="2024429" cy="964213"/>
            <a:chOff x="0" y="-47625"/>
            <a:chExt cx="812800" cy="387128"/>
          </a:xfrm>
        </p:grpSpPr>
        <p:sp>
          <p:nvSpPr>
            <p:cNvPr id="285" name="Google Shape;285;p7"/>
            <p:cNvSpPr/>
            <p:nvPr/>
          </p:nvSpPr>
          <p:spPr>
            <a:xfrm>
              <a:off x="0" y="0"/>
              <a:ext cx="812800" cy="339503"/>
            </a:xfrm>
            <a:custGeom>
              <a:rect b="b" l="l" r="r" t="t"/>
              <a:pathLst>
                <a:path extrusionOk="0" h="339503" w="812800">
                  <a:moveTo>
                    <a:pt x="609600" y="0"/>
                  </a:moveTo>
                  <a:cubicBezTo>
                    <a:pt x="721824" y="0"/>
                    <a:pt x="812800" y="76000"/>
                    <a:pt x="812800" y="169751"/>
                  </a:cubicBezTo>
                  <a:cubicBezTo>
                    <a:pt x="812800" y="263502"/>
                    <a:pt x="721824" y="339503"/>
                    <a:pt x="609600" y="339503"/>
                  </a:cubicBezTo>
                  <a:lnTo>
                    <a:pt x="203200" y="339503"/>
                  </a:lnTo>
                  <a:cubicBezTo>
                    <a:pt x="90976" y="339503"/>
                    <a:pt x="0" y="263502"/>
                    <a:pt x="0" y="169751"/>
                  </a:cubicBezTo>
                  <a:cubicBezTo>
                    <a:pt x="0" y="760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7E8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7"/>
            <p:cNvSpPr txBox="1"/>
            <p:nvPr/>
          </p:nvSpPr>
          <p:spPr>
            <a:xfrm>
              <a:off x="0" y="-47625"/>
              <a:ext cx="812800" cy="387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Cùng có lợi</a:t>
              </a:r>
              <a:endParaRPr i="1"/>
            </a:p>
          </p:txBody>
        </p:sp>
      </p:grpSp>
      <p:grpSp>
        <p:nvGrpSpPr>
          <p:cNvPr id="287" name="Google Shape;287;p7"/>
          <p:cNvGrpSpPr/>
          <p:nvPr/>
        </p:nvGrpSpPr>
        <p:grpSpPr>
          <a:xfrm>
            <a:off x="5351388" y="4082609"/>
            <a:ext cx="2024429" cy="964213"/>
            <a:chOff x="0" y="-47625"/>
            <a:chExt cx="812800" cy="387128"/>
          </a:xfrm>
        </p:grpSpPr>
        <p:sp>
          <p:nvSpPr>
            <p:cNvPr id="288" name="Google Shape;288;p7"/>
            <p:cNvSpPr/>
            <p:nvPr/>
          </p:nvSpPr>
          <p:spPr>
            <a:xfrm>
              <a:off x="0" y="0"/>
              <a:ext cx="812800" cy="339503"/>
            </a:xfrm>
            <a:custGeom>
              <a:rect b="b" l="l" r="r" t="t"/>
              <a:pathLst>
                <a:path extrusionOk="0" h="339503" w="812800">
                  <a:moveTo>
                    <a:pt x="609600" y="0"/>
                  </a:moveTo>
                  <a:cubicBezTo>
                    <a:pt x="721824" y="0"/>
                    <a:pt x="812800" y="76000"/>
                    <a:pt x="812800" y="169751"/>
                  </a:cubicBezTo>
                  <a:cubicBezTo>
                    <a:pt x="812800" y="263502"/>
                    <a:pt x="721824" y="339503"/>
                    <a:pt x="609600" y="339503"/>
                  </a:cubicBezTo>
                  <a:lnTo>
                    <a:pt x="203200" y="339503"/>
                  </a:lnTo>
                  <a:cubicBezTo>
                    <a:pt x="90976" y="339503"/>
                    <a:pt x="0" y="263502"/>
                    <a:pt x="0" y="169751"/>
                  </a:cubicBezTo>
                  <a:cubicBezTo>
                    <a:pt x="0" y="760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7E89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7"/>
            <p:cNvSpPr txBox="1"/>
            <p:nvPr/>
          </p:nvSpPr>
          <p:spPr>
            <a:xfrm>
              <a:off x="0" y="-47625"/>
              <a:ext cx="812800" cy="387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Quản lý dân chủ</a:t>
              </a:r>
              <a:endParaRPr i="1"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10159805" y="5979790"/>
            <a:ext cx="2367336" cy="1089270"/>
            <a:chOff x="0" y="-47625"/>
            <a:chExt cx="945667" cy="435125"/>
          </a:xfrm>
        </p:grpSpPr>
        <p:sp>
          <p:nvSpPr>
            <p:cNvPr id="291" name="Google Shape;291;p7"/>
            <p:cNvSpPr/>
            <p:nvPr/>
          </p:nvSpPr>
          <p:spPr>
            <a:xfrm>
              <a:off x="0" y="0"/>
              <a:ext cx="945667" cy="387500"/>
            </a:xfrm>
            <a:custGeom>
              <a:rect b="b" l="l" r="r" t="t"/>
              <a:pathLst>
                <a:path extrusionOk="0" h="387500" w="945667">
                  <a:moveTo>
                    <a:pt x="742467" y="0"/>
                  </a:moveTo>
                  <a:cubicBezTo>
                    <a:pt x="854691" y="0"/>
                    <a:pt x="945667" y="86745"/>
                    <a:pt x="945667" y="193750"/>
                  </a:cubicBezTo>
                  <a:cubicBezTo>
                    <a:pt x="945667" y="300755"/>
                    <a:pt x="854691" y="387500"/>
                    <a:pt x="742467" y="387500"/>
                  </a:cubicBezTo>
                  <a:lnTo>
                    <a:pt x="203200" y="387500"/>
                  </a:lnTo>
                  <a:cubicBezTo>
                    <a:pt x="90976" y="387500"/>
                    <a:pt x="0" y="300755"/>
                    <a:pt x="0" y="193750"/>
                  </a:cubicBezTo>
                  <a:cubicBezTo>
                    <a:pt x="0" y="8674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9CE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7"/>
            <p:cNvSpPr txBox="1"/>
            <p:nvPr/>
          </p:nvSpPr>
          <p:spPr>
            <a:xfrm>
              <a:off x="0" y="-47625"/>
              <a:ext cx="945667" cy="435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Cải tạo hòa bình</a:t>
              </a:r>
              <a:endParaRPr i="1"/>
            </a:p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với giai cấp tư sản</a:t>
              </a:r>
              <a:endParaRPr i="1"/>
            </a:p>
          </p:txBody>
        </p:sp>
      </p:grpSp>
      <p:sp>
        <p:nvSpPr>
          <p:cNvPr id="293" name="Google Shape;293;p7"/>
          <p:cNvSpPr/>
          <p:nvPr/>
        </p:nvSpPr>
        <p:spPr>
          <a:xfrm rot="-2876642">
            <a:off x="12361323" y="5660189"/>
            <a:ext cx="1643541" cy="497171"/>
          </a:xfrm>
          <a:custGeom>
            <a:rect b="b" l="l" r="r" t="t"/>
            <a:pathLst>
              <a:path extrusionOk="0" h="497171" w="1643541">
                <a:moveTo>
                  <a:pt x="0" y="0"/>
                </a:moveTo>
                <a:lnTo>
                  <a:pt x="1643541" y="0"/>
                </a:lnTo>
                <a:lnTo>
                  <a:pt x="1643541" y="497171"/>
                </a:lnTo>
                <a:lnTo>
                  <a:pt x="0" y="497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 txBox="1"/>
          <p:nvPr/>
        </p:nvSpPr>
        <p:spPr>
          <a:xfrm>
            <a:off x="13918134" y="4345292"/>
            <a:ext cx="35601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7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trị</a:t>
            </a:r>
            <a:endParaRPr i="1"/>
          </a:p>
          <a:p>
            <a:pPr indent="0" lvl="0" marL="0" marR="0" rtl="0" algn="ctr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GCTS là một thành viên của Mặt trận Tổ quốc</a:t>
            </a:r>
            <a:endParaRPr i="1"/>
          </a:p>
        </p:txBody>
      </p:sp>
      <p:sp>
        <p:nvSpPr>
          <p:cNvPr id="295" name="Google Shape;295;p7"/>
          <p:cNvSpPr txBox="1"/>
          <p:nvPr/>
        </p:nvSpPr>
        <p:spPr>
          <a:xfrm>
            <a:off x="14094411" y="6427166"/>
            <a:ext cx="35601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7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Kinh tế </a:t>
            </a:r>
            <a:endParaRPr i="1"/>
          </a:p>
          <a:p>
            <a:pPr indent="0" lvl="0" marL="0" marR="0" rtl="0" algn="ctr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1. Không tịch thu mà mua lại, công tư hợp doanh TLSX</a:t>
            </a:r>
            <a:endParaRPr i="1"/>
          </a:p>
          <a:p>
            <a:pPr indent="0" lvl="0" marL="0" marR="0" rtl="0" algn="ctr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7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2. Sắp xếp công việc cho người tư sản trong xí nghiệp, dần cải tạo thành người lao động </a:t>
            </a:r>
            <a:endParaRPr i="1"/>
          </a:p>
        </p:txBody>
      </p:sp>
      <p:sp>
        <p:nvSpPr>
          <p:cNvPr id="296" name="Google Shape;296;p7"/>
          <p:cNvSpPr/>
          <p:nvPr/>
        </p:nvSpPr>
        <p:spPr>
          <a:xfrm rot="2241135">
            <a:off x="12509434" y="6706493"/>
            <a:ext cx="1643541" cy="497171"/>
          </a:xfrm>
          <a:custGeom>
            <a:rect b="b" l="l" r="r" t="t"/>
            <a:pathLst>
              <a:path extrusionOk="0" h="497171" w="1643541">
                <a:moveTo>
                  <a:pt x="0" y="0"/>
                </a:moveTo>
                <a:lnTo>
                  <a:pt x="1643540" y="0"/>
                </a:lnTo>
                <a:lnTo>
                  <a:pt x="1643540" y="497171"/>
                </a:lnTo>
                <a:lnTo>
                  <a:pt x="0" y="497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7"/>
          <p:cNvGrpSpPr/>
          <p:nvPr/>
        </p:nvGrpSpPr>
        <p:grpSpPr>
          <a:xfrm>
            <a:off x="633600" y="1704725"/>
            <a:ext cx="3401478" cy="1413688"/>
            <a:chOff x="0" y="0"/>
            <a:chExt cx="4396379" cy="1769543"/>
          </a:xfrm>
        </p:grpSpPr>
        <p:sp>
          <p:nvSpPr>
            <p:cNvPr id="298" name="Google Shape;298;p7"/>
            <p:cNvSpPr/>
            <p:nvPr/>
          </p:nvSpPr>
          <p:spPr>
            <a:xfrm flipH="1"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4396379" y="0"/>
                  </a:moveTo>
                  <a:lnTo>
                    <a:pt x="0" y="0"/>
                  </a:lnTo>
                  <a:lnTo>
                    <a:pt x="0" y="1769543"/>
                  </a:lnTo>
                  <a:lnTo>
                    <a:pt x="4396379" y="1769543"/>
                  </a:lnTo>
                  <a:lnTo>
                    <a:pt x="4396379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7"/>
            <p:cNvSpPr txBox="1"/>
            <p:nvPr/>
          </p:nvSpPr>
          <p:spPr>
            <a:xfrm>
              <a:off x="266628" y="42424"/>
              <a:ext cx="3966000" cy="16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cải tạo XHCN ở miền Bắc, chuyển cách mạng miền Nam sang thế tiến công (1954 - 1960)</a:t>
              </a:r>
              <a:endParaRPr i="1" sz="1300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8"/>
          <p:cNvSpPr/>
          <p:nvPr/>
        </p:nvSpPr>
        <p:spPr>
          <a:xfrm>
            <a:off x="8040585" y="4372627"/>
            <a:ext cx="2711486" cy="2711486"/>
          </a:xfrm>
          <a:custGeom>
            <a:rect b="b" l="l" r="r" t="t"/>
            <a:pathLst>
              <a:path extrusionOk="0" h="2711486" w="2711486">
                <a:moveTo>
                  <a:pt x="0" y="0"/>
                </a:moveTo>
                <a:lnTo>
                  <a:pt x="2711486" y="0"/>
                </a:lnTo>
                <a:lnTo>
                  <a:pt x="2711486" y="2711486"/>
                </a:lnTo>
                <a:lnTo>
                  <a:pt x="0" y="2711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8"/>
          <p:cNvSpPr/>
          <p:nvPr/>
        </p:nvSpPr>
        <p:spPr>
          <a:xfrm>
            <a:off x="12453118" y="4372627"/>
            <a:ext cx="3779280" cy="3137048"/>
          </a:xfrm>
          <a:custGeom>
            <a:rect b="b" l="l" r="r" t="t"/>
            <a:pathLst>
              <a:path extrusionOk="0" h="3137048" w="3779280">
                <a:moveTo>
                  <a:pt x="0" y="0"/>
                </a:moveTo>
                <a:lnTo>
                  <a:pt x="3779281" y="0"/>
                </a:lnTo>
                <a:lnTo>
                  <a:pt x="3779281" y="3137048"/>
                </a:lnTo>
                <a:lnTo>
                  <a:pt x="0" y="3137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1621" r="-22071" t="-15466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2805566" y="3612583"/>
            <a:ext cx="3992161" cy="5928479"/>
          </a:xfrm>
          <a:custGeom>
            <a:rect b="b" l="l" r="r" t="t"/>
            <a:pathLst>
              <a:path extrusionOk="0" h="5928479" w="3992161">
                <a:moveTo>
                  <a:pt x="0" y="0"/>
                </a:moveTo>
                <a:lnTo>
                  <a:pt x="3992161" y="0"/>
                </a:lnTo>
                <a:lnTo>
                  <a:pt x="3992161" y="5928479"/>
                </a:lnTo>
                <a:lnTo>
                  <a:pt x="0" y="5928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011" l="-9971" r="-10359" t="-6096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310" name="Google Shape;310;p8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311" name="Google Shape;311;p8"/>
          <p:cNvSpPr txBox="1"/>
          <p:nvPr/>
        </p:nvSpPr>
        <p:spPr>
          <a:xfrm>
            <a:off x="614452" y="3108088"/>
            <a:ext cx="3335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3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trương với miền Nam</a:t>
            </a:r>
            <a:endParaRPr i="1"/>
          </a:p>
        </p:txBody>
      </p:sp>
      <p:sp>
        <p:nvSpPr>
          <p:cNvPr id="312" name="Google Shape;312;p8"/>
          <p:cNvSpPr txBox="1"/>
          <p:nvPr/>
        </p:nvSpPr>
        <p:spPr>
          <a:xfrm>
            <a:off x="7176268" y="7375369"/>
            <a:ext cx="4440000" cy="1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6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Biến miền Nam thành thuộc địa kiểu mới, là nơi đối đầu chiến lược ở chiến tranh lạnh</a:t>
            </a:r>
            <a:endParaRPr i="1"/>
          </a:p>
        </p:txBody>
      </p:sp>
      <p:sp>
        <p:nvSpPr>
          <p:cNvPr id="313" name="Google Shape;313;p8"/>
          <p:cNvSpPr txBox="1"/>
          <p:nvPr/>
        </p:nvSpPr>
        <p:spPr>
          <a:xfrm>
            <a:off x="11774789" y="7680515"/>
            <a:ext cx="51360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6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"Biên giới của Mỹ kéo dài đến vĩ tuyến 17" - Ngô Đình Diệm</a:t>
            </a:r>
            <a:endParaRPr i="1"/>
          </a:p>
        </p:txBody>
      </p:sp>
      <p:sp>
        <p:nvSpPr>
          <p:cNvPr id="314" name="Google Shape;314;p8"/>
          <p:cNvSpPr txBox="1"/>
          <p:nvPr/>
        </p:nvSpPr>
        <p:spPr>
          <a:xfrm>
            <a:off x="11286089" y="8507232"/>
            <a:ext cx="5973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Lập “khu trù mật”, “khu dinh điền”</a:t>
            </a:r>
            <a:endParaRPr i="1"/>
          </a:p>
        </p:txBody>
      </p:sp>
      <p:grpSp>
        <p:nvGrpSpPr>
          <p:cNvPr id="315" name="Google Shape;315;p8"/>
          <p:cNvGrpSpPr/>
          <p:nvPr/>
        </p:nvGrpSpPr>
        <p:grpSpPr>
          <a:xfrm>
            <a:off x="633600" y="1704725"/>
            <a:ext cx="3401478" cy="1413688"/>
            <a:chOff x="0" y="0"/>
            <a:chExt cx="4396379" cy="1769543"/>
          </a:xfrm>
        </p:grpSpPr>
        <p:sp>
          <p:nvSpPr>
            <p:cNvPr id="316" name="Google Shape;316;p8"/>
            <p:cNvSpPr/>
            <p:nvPr/>
          </p:nvSpPr>
          <p:spPr>
            <a:xfrm flipH="1"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4396379" y="0"/>
                  </a:moveTo>
                  <a:lnTo>
                    <a:pt x="0" y="0"/>
                  </a:lnTo>
                  <a:lnTo>
                    <a:pt x="0" y="1769543"/>
                  </a:lnTo>
                  <a:lnTo>
                    <a:pt x="4396379" y="1769543"/>
                  </a:lnTo>
                  <a:lnTo>
                    <a:pt x="4396379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 txBox="1"/>
            <p:nvPr/>
          </p:nvSpPr>
          <p:spPr>
            <a:xfrm>
              <a:off x="266628" y="42424"/>
              <a:ext cx="3966000" cy="16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cải tạo XHCN ở miền Bắc, chuyển cách mạng miền Nam sang thế tiến công (1954 - 1960)</a:t>
              </a:r>
              <a:endParaRPr i="1" sz="1300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9"/>
          <p:cNvGrpSpPr/>
          <p:nvPr/>
        </p:nvGrpSpPr>
        <p:grpSpPr>
          <a:xfrm>
            <a:off x="1133675" y="5332796"/>
            <a:ext cx="1881038" cy="1881038"/>
            <a:chOff x="0" y="0"/>
            <a:chExt cx="812800" cy="812800"/>
          </a:xfrm>
        </p:grpSpPr>
        <p:sp>
          <p:nvSpPr>
            <p:cNvPr id="325" name="Google Shape;325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3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7/1954</a:t>
              </a:r>
              <a:endParaRPr i="1"/>
            </a:p>
          </p:txBody>
        </p:sp>
      </p:grpSp>
      <p:sp>
        <p:nvSpPr>
          <p:cNvPr id="327" name="Google Shape;327;p9"/>
          <p:cNvSpPr/>
          <p:nvPr/>
        </p:nvSpPr>
        <p:spPr>
          <a:xfrm>
            <a:off x="3189653" y="5417657"/>
            <a:ext cx="908553" cy="1711315"/>
          </a:xfrm>
          <a:custGeom>
            <a:rect b="b" l="l" r="r" t="t"/>
            <a:pathLst>
              <a:path extrusionOk="0" h="1711315" w="908553">
                <a:moveTo>
                  <a:pt x="0" y="0"/>
                </a:moveTo>
                <a:lnTo>
                  <a:pt x="908553" y="0"/>
                </a:lnTo>
                <a:lnTo>
                  <a:pt x="908553" y="1711316"/>
                </a:lnTo>
                <a:lnTo>
                  <a:pt x="0" y="1711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9"/>
          <p:cNvGrpSpPr/>
          <p:nvPr/>
        </p:nvGrpSpPr>
        <p:grpSpPr>
          <a:xfrm>
            <a:off x="4272376" y="5332796"/>
            <a:ext cx="1881038" cy="1881038"/>
            <a:chOff x="0" y="0"/>
            <a:chExt cx="812800" cy="812800"/>
          </a:xfrm>
        </p:grpSpPr>
        <p:sp>
          <p:nvSpPr>
            <p:cNvPr id="329" name="Google Shape;329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HN TW lần thứ 6 </a:t>
              </a:r>
              <a:endParaRPr i="1"/>
            </a:p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7/1954</a:t>
              </a:r>
              <a:endParaRPr i="1"/>
            </a:p>
          </p:txBody>
        </p:sp>
      </p:grpSp>
      <p:sp>
        <p:nvSpPr>
          <p:cNvPr id="331" name="Google Shape;331;p9"/>
          <p:cNvSpPr/>
          <p:nvPr/>
        </p:nvSpPr>
        <p:spPr>
          <a:xfrm>
            <a:off x="6228546" y="5417657"/>
            <a:ext cx="908553" cy="1711315"/>
          </a:xfrm>
          <a:custGeom>
            <a:rect b="b" l="l" r="r" t="t"/>
            <a:pathLst>
              <a:path extrusionOk="0" h="1711315" w="908553">
                <a:moveTo>
                  <a:pt x="0" y="0"/>
                </a:moveTo>
                <a:lnTo>
                  <a:pt x="908553" y="0"/>
                </a:lnTo>
                <a:lnTo>
                  <a:pt x="908553" y="1711316"/>
                </a:lnTo>
                <a:lnTo>
                  <a:pt x="0" y="1711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9"/>
          <p:cNvGrpSpPr/>
          <p:nvPr/>
        </p:nvGrpSpPr>
        <p:grpSpPr>
          <a:xfrm>
            <a:off x="7212573" y="5332796"/>
            <a:ext cx="1881038" cy="1881038"/>
            <a:chOff x="0" y="0"/>
            <a:chExt cx="812800" cy="812800"/>
          </a:xfrm>
        </p:grpSpPr>
        <p:sp>
          <p:nvSpPr>
            <p:cNvPr id="333" name="Google Shape;333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22/7/1954</a:t>
              </a:r>
              <a:endParaRPr i="1"/>
            </a:p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Lời kêu gọi đồng bào và chiến sĩ cả nước</a:t>
              </a:r>
              <a:endParaRPr i="1"/>
            </a:p>
          </p:txBody>
        </p:sp>
      </p:grpSp>
      <p:sp>
        <p:nvSpPr>
          <p:cNvPr id="335" name="Google Shape;335;p9"/>
          <p:cNvSpPr/>
          <p:nvPr/>
        </p:nvSpPr>
        <p:spPr>
          <a:xfrm>
            <a:off x="8996877" y="5417657"/>
            <a:ext cx="908553" cy="1711315"/>
          </a:xfrm>
          <a:custGeom>
            <a:rect b="b" l="l" r="r" t="t"/>
            <a:pathLst>
              <a:path extrusionOk="0" h="1711315" w="908553">
                <a:moveTo>
                  <a:pt x="0" y="0"/>
                </a:moveTo>
                <a:lnTo>
                  <a:pt x="908553" y="0"/>
                </a:lnTo>
                <a:lnTo>
                  <a:pt x="908553" y="1711316"/>
                </a:lnTo>
                <a:lnTo>
                  <a:pt x="0" y="1711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9"/>
          <p:cNvGrpSpPr/>
          <p:nvPr/>
        </p:nvGrpSpPr>
        <p:grpSpPr>
          <a:xfrm>
            <a:off x="9980903" y="5332796"/>
            <a:ext cx="1881038" cy="1881038"/>
            <a:chOff x="0" y="0"/>
            <a:chExt cx="812800" cy="812800"/>
          </a:xfrm>
        </p:grpSpPr>
        <p:sp>
          <p:nvSpPr>
            <p:cNvPr id="337" name="Google Shape;337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Nghị quyết </a:t>
              </a:r>
              <a:endParaRPr i="1"/>
            </a:p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Bộ Chính trị 9/1954</a:t>
              </a:r>
              <a:endParaRPr i="1"/>
            </a:p>
          </p:txBody>
        </p:sp>
      </p:grpSp>
      <p:sp>
        <p:nvSpPr>
          <p:cNvPr id="339" name="Google Shape;339;p9"/>
          <p:cNvSpPr txBox="1"/>
          <p:nvPr/>
        </p:nvSpPr>
        <p:spPr>
          <a:xfrm>
            <a:off x="8514307" y="3071345"/>
            <a:ext cx="4971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8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Nhiệm vụ trước mắt</a:t>
            </a:r>
            <a:endParaRPr i="1"/>
          </a:p>
          <a:p>
            <a:pPr indent="0" lvl="0" marL="0" marR="0" rtl="0" algn="ctr">
              <a:lnSpc>
                <a:spcPct val="131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Đấu tranh đòi thi hành Hiệp định</a:t>
            </a:r>
            <a:endParaRPr i="1"/>
          </a:p>
          <a:p>
            <a:pPr indent="0" lvl="0" marL="0" marR="0" rtl="0" algn="ctr">
              <a:lnSpc>
                <a:spcPct val="131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Chuyển hướng công tác phù hợp tình hình mới</a:t>
            </a:r>
            <a:endParaRPr i="1"/>
          </a:p>
          <a:p>
            <a:pPr indent="0" lvl="0" marL="0" marR="0" rtl="0" algn="ctr">
              <a:lnSpc>
                <a:spcPct val="131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Tập hợp mọi lực lượng đấu tranh lật đổ</a:t>
            </a:r>
            <a:endParaRPr i="1"/>
          </a:p>
          <a:p>
            <a:pPr indent="0" lvl="0" marL="0" marR="0" rtl="0" algn="ctr">
              <a:lnSpc>
                <a:spcPct val="131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chính quyền bù nhìn thân Mỹ</a:t>
            </a:r>
            <a:endParaRPr i="1"/>
          </a:p>
          <a:p>
            <a:pPr indent="0" lvl="0" marL="0" marR="0" rtl="0" algn="ctr">
              <a:lnSpc>
                <a:spcPct val="131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28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40" name="Google Shape;340;p9"/>
          <p:cNvSpPr/>
          <p:nvPr/>
        </p:nvSpPr>
        <p:spPr>
          <a:xfrm>
            <a:off x="13952582" y="4322313"/>
            <a:ext cx="2286378" cy="3336034"/>
          </a:xfrm>
          <a:custGeom>
            <a:rect b="b" l="l" r="r" t="t"/>
            <a:pathLst>
              <a:path extrusionOk="0" h="3336034" w="2286378">
                <a:moveTo>
                  <a:pt x="0" y="0"/>
                </a:moveTo>
                <a:lnTo>
                  <a:pt x="2286378" y="0"/>
                </a:lnTo>
                <a:lnTo>
                  <a:pt x="2286378" y="3336034"/>
                </a:lnTo>
                <a:lnTo>
                  <a:pt x="0" y="3336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9"/>
          <p:cNvSpPr/>
          <p:nvPr/>
        </p:nvSpPr>
        <p:spPr>
          <a:xfrm>
            <a:off x="12202248" y="5665722"/>
            <a:ext cx="1410026" cy="1215186"/>
          </a:xfrm>
          <a:custGeom>
            <a:rect b="b" l="l" r="r" t="t"/>
            <a:pathLst>
              <a:path extrusionOk="0" h="1215186" w="1410026">
                <a:moveTo>
                  <a:pt x="0" y="0"/>
                </a:moveTo>
                <a:lnTo>
                  <a:pt x="1410027" y="0"/>
                </a:lnTo>
                <a:lnTo>
                  <a:pt x="1410027" y="1215186"/>
                </a:lnTo>
                <a:lnTo>
                  <a:pt x="0" y="1215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9"/>
          <p:cNvSpPr txBox="1"/>
          <p:nvPr/>
        </p:nvSpPr>
        <p:spPr>
          <a:xfrm>
            <a:off x="3676493" y="1296576"/>
            <a:ext cx="1093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6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cách mạng hai miền Nam - Bắc (1954 - 1965)</a:t>
            </a:r>
            <a:endParaRPr i="1"/>
          </a:p>
        </p:txBody>
      </p:sp>
      <p:sp>
        <p:nvSpPr>
          <p:cNvPr id="343" name="Google Shape;343;p9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344" name="Google Shape;344;p9"/>
          <p:cNvSpPr txBox="1"/>
          <p:nvPr/>
        </p:nvSpPr>
        <p:spPr>
          <a:xfrm>
            <a:off x="614452" y="3108088"/>
            <a:ext cx="3335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3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trương với miền Nam</a:t>
            </a:r>
            <a:endParaRPr i="1"/>
          </a:p>
        </p:txBody>
      </p:sp>
      <p:sp>
        <p:nvSpPr>
          <p:cNvPr id="345" name="Google Shape;345;p9"/>
          <p:cNvSpPr txBox="1"/>
          <p:nvPr/>
        </p:nvSpPr>
        <p:spPr>
          <a:xfrm>
            <a:off x="633610" y="7325051"/>
            <a:ext cx="28812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Chuyển từ đấu tranh </a:t>
            </a:r>
            <a:endParaRPr i="1"/>
          </a:p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quân sự sang chính trị</a:t>
            </a:r>
            <a:endParaRPr i="1"/>
          </a:p>
        </p:txBody>
      </p:sp>
      <p:sp>
        <p:nvSpPr>
          <p:cNvPr id="346" name="Google Shape;346;p9"/>
          <p:cNvSpPr txBox="1"/>
          <p:nvPr/>
        </p:nvSpPr>
        <p:spPr>
          <a:xfrm>
            <a:off x="3772311" y="4551085"/>
            <a:ext cx="28812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Xác định kẻ thù chính </a:t>
            </a:r>
            <a:endParaRPr i="1"/>
          </a:p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 Mỹ</a:t>
            </a:r>
            <a:endParaRPr i="1"/>
          </a:p>
        </p:txBody>
      </p:sp>
      <p:sp>
        <p:nvSpPr>
          <p:cNvPr id="347" name="Google Shape;347;p9"/>
          <p:cNvSpPr txBox="1"/>
          <p:nvPr/>
        </p:nvSpPr>
        <p:spPr>
          <a:xfrm>
            <a:off x="6712508" y="7280509"/>
            <a:ext cx="28812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"Trung - Nam - Bắc đều là bờ cõi của ta, nước ta nhất định thống nhất"</a:t>
            </a:r>
            <a:endParaRPr i="1"/>
          </a:p>
        </p:txBody>
      </p:sp>
      <p:sp>
        <p:nvSpPr>
          <p:cNvPr id="348" name="Google Shape;348;p9"/>
          <p:cNvSpPr txBox="1"/>
          <p:nvPr/>
        </p:nvSpPr>
        <p:spPr>
          <a:xfrm>
            <a:off x="13655187" y="3555433"/>
            <a:ext cx="28812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8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10/1954 </a:t>
            </a:r>
            <a:endParaRPr i="1"/>
          </a:p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8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Xứ ủy Nam Kỳ thành lập</a:t>
            </a:r>
            <a:endParaRPr i="1"/>
          </a:p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28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349" name="Google Shape;349;p9"/>
          <p:cNvSpPr txBox="1"/>
          <p:nvPr/>
        </p:nvSpPr>
        <p:spPr>
          <a:xfrm>
            <a:off x="12539522" y="8251823"/>
            <a:ext cx="51150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Dự thảo </a:t>
            </a:r>
            <a:endParaRPr i="1"/>
          </a:p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"Đề cương đường lối cách mạng</a:t>
            </a:r>
            <a:endParaRPr i="1"/>
          </a:p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miền Nam Việt Nam"</a:t>
            </a:r>
            <a:endParaRPr i="1"/>
          </a:p>
        </p:txBody>
      </p:sp>
      <p:sp>
        <p:nvSpPr>
          <p:cNvPr id="350" name="Google Shape;350;p9"/>
          <p:cNvSpPr txBox="1"/>
          <p:nvPr/>
        </p:nvSpPr>
        <p:spPr>
          <a:xfrm>
            <a:off x="12539522" y="7810708"/>
            <a:ext cx="51150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2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Bí thư Xứ ủy Nam Kỳ - Lê Duẩn</a:t>
            </a:r>
            <a:endParaRPr i="1"/>
          </a:p>
        </p:txBody>
      </p:sp>
      <p:grpSp>
        <p:nvGrpSpPr>
          <p:cNvPr id="351" name="Google Shape;351;p9"/>
          <p:cNvGrpSpPr/>
          <p:nvPr/>
        </p:nvGrpSpPr>
        <p:grpSpPr>
          <a:xfrm>
            <a:off x="633600" y="1704725"/>
            <a:ext cx="3401478" cy="1413688"/>
            <a:chOff x="0" y="0"/>
            <a:chExt cx="4396379" cy="1769543"/>
          </a:xfrm>
        </p:grpSpPr>
        <p:sp>
          <p:nvSpPr>
            <p:cNvPr id="352" name="Google Shape;352;p9"/>
            <p:cNvSpPr/>
            <p:nvPr/>
          </p:nvSpPr>
          <p:spPr>
            <a:xfrm flipH="1">
              <a:off x="0" y="0"/>
              <a:ext cx="4396379" cy="1769543"/>
            </a:xfrm>
            <a:custGeom>
              <a:rect b="b" l="l" r="r" t="t"/>
              <a:pathLst>
                <a:path extrusionOk="0" h="1769543" w="4396379">
                  <a:moveTo>
                    <a:pt x="4396379" y="0"/>
                  </a:moveTo>
                  <a:lnTo>
                    <a:pt x="0" y="0"/>
                  </a:lnTo>
                  <a:lnTo>
                    <a:pt x="0" y="1769543"/>
                  </a:lnTo>
                  <a:lnTo>
                    <a:pt x="4396379" y="1769543"/>
                  </a:lnTo>
                  <a:lnTo>
                    <a:pt x="4396379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 txBox="1"/>
            <p:nvPr/>
          </p:nvSpPr>
          <p:spPr>
            <a:xfrm>
              <a:off x="266628" y="42424"/>
              <a:ext cx="3966000" cy="16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0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Khôi phục kinh tế, cải tạo XHCN ở miền Bắc, chuyển cách mạng miền Nam sang thế tiến công (1954 - 1960)</a:t>
              </a:r>
              <a:endParaRPr i="1" sz="1300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